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0DEEF"/>
          </a:solidFill>
        </a:fill>
      </a:tcStyle>
    </a:wholeTbl>
    <a:band2H>
      <a:tcTxStyle/>
      <a:tcStyle>
        <a:tcBdr/>
        <a:fill>
          <a:solidFill>
            <a:srgbClr val="E9EFF7"/>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0DEEF"/>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12700" cap="flat">
              <a:noFill/>
              <a:miter lim="400000"/>
            </a:ln>
          </a:bottom>
          <a:insideH>
            <a:ln w="12700" cap="flat">
              <a:noFill/>
              <a:miter lim="400000"/>
            </a:ln>
          </a:insideH>
          <a:insideV>
            <a:ln w="12700" cap="flat">
              <a:noFill/>
              <a:miter lim="400000"/>
            </a:ln>
          </a:insideV>
        </a:tcBdr>
        <a:fill>
          <a:solidFill>
            <a:srgbClr val="E9EFF7"/>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olidFill>
        </a:fill>
      </a:tcStyle>
    </a:firstRow>
  </a:tblStyle>
  <a:tblStyle styleId="{C7B018BB-80A7-4F77-B60F-C8B233D01FF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alpha val="2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alpha val="2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2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07"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108"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10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10"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11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pic>
        <p:nvPicPr>
          <p:cNvPr id="31"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32"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lvl1pPr>
          </a:lstStyle>
          <a:p>
            <a:r>
              <a:t>Dept. of Computer Science Engineering</a:t>
            </a:r>
          </a:p>
        </p:txBody>
      </p:sp>
      <p:sp>
        <p:nvSpPr>
          <p:cNvPr id="33" name="Title Text"/>
          <p:cNvSpPr txBox="1">
            <a:spLocks noGrp="1"/>
          </p:cNvSpPr>
          <p:nvPr>
            <p:ph type="title"/>
          </p:nvPr>
        </p:nvSpPr>
        <p:spPr>
          <a:prstGeom prst="rect">
            <a:avLst/>
          </a:prstGeom>
        </p:spPr>
        <p:txBody>
          <a:bodyPr/>
          <a:lstStyle/>
          <a:p>
            <a:r>
              <a:t>Title Text</a:t>
            </a:r>
          </a:p>
        </p:txBody>
      </p:sp>
      <p:sp>
        <p:nvSpPr>
          <p:cNvPr id="34" name="Body Level One…"/>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2"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43"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44"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45"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53"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54"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64"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65"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66"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67"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68"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76"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77"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78" name="Title Text"/>
          <p:cNvSpPr txBox="1">
            <a:spLocks noGrp="1"/>
          </p:cNvSpPr>
          <p:nvPr>
            <p:ph type="title"/>
          </p:nvPr>
        </p:nvSpPr>
        <p:spPr>
          <a:prstGeom prst="rect">
            <a:avLst/>
          </a:prstGeom>
        </p:spPr>
        <p:txBody>
          <a:bodyPr/>
          <a:lstStyle/>
          <a:p>
            <a:r>
              <a:t>Title Text</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86"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87"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95" name="Picture 6" descr="Picture 6"/>
          <p:cNvPicPr>
            <a:picLocks noChangeAspect="1"/>
          </p:cNvPicPr>
          <p:nvPr/>
        </p:nvPicPr>
        <p:blipFill>
          <a:blip r:embed="rId2"/>
          <a:stretch>
            <a:fillRect/>
          </a:stretch>
        </p:blipFill>
        <p:spPr>
          <a:xfrm>
            <a:off x="0" y="6049583"/>
            <a:ext cx="12192000" cy="808417"/>
          </a:xfrm>
          <a:prstGeom prst="rect">
            <a:avLst/>
          </a:prstGeom>
          <a:ln w="12700">
            <a:miter lim="400000"/>
          </a:ln>
        </p:spPr>
      </p:pic>
      <p:sp>
        <p:nvSpPr>
          <p:cNvPr id="96"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97"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99"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2"/>
          <a:stretch>
            <a:fillRect/>
          </a:stretch>
        </p:blipFill>
        <p:spPr>
          <a:xfrm>
            <a:off x="0" y="6049583"/>
            <a:ext cx="12192000" cy="808417"/>
          </a:xfrm>
          <a:prstGeom prst="rect">
            <a:avLst/>
          </a:prstGeom>
          <a:ln w="12700">
            <a:miter lim="400000"/>
          </a:ln>
        </p:spPr>
      </p:pic>
      <p:sp>
        <p:nvSpPr>
          <p:cNvPr id="3" name="Footer Placeholder 4"/>
          <p:cNvSpPr txBox="1"/>
          <p:nvPr/>
        </p:nvSpPr>
        <p:spPr>
          <a:xfrm>
            <a:off x="4084320" y="6356350"/>
            <a:ext cx="4023360"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A6A6A6"/>
                </a:solidFill>
              </a:defRPr>
            </a:lvl1pPr>
          </a:lstStyle>
          <a:p>
            <a:r>
              <a:t>Dept. of Computer Science Engineering</a:t>
            </a:r>
          </a:p>
        </p:txBody>
      </p:sp>
      <p:sp>
        <p:nvSpPr>
          <p:cNvPr id="4"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5"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1pPr>
      <a:lvl2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2pPr>
      <a:lvl3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3pPr>
      <a:lvl4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4pPr>
      <a:lvl5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5pPr>
      <a:lvl6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6pPr>
      <a:lvl7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7pPr>
      <a:lvl8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8pPr>
      <a:lvl9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C00000"/>
          </a:solidFill>
          <a:uFillTx/>
          <a:latin typeface="Arial Narrow"/>
          <a:ea typeface="Arial Narrow"/>
          <a:cs typeface="Arial Narrow"/>
          <a:sym typeface="Arial Narrow"/>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3679D0"/>
            </a:gs>
            <a:gs pos="78000">
              <a:srgbClr val="86CAFB"/>
            </a:gs>
          </a:gsLst>
          <a:lin ang="19200000" scaled="0"/>
        </a:gradFill>
        <a:effectLst/>
      </p:bgPr>
    </p:bg>
    <p:spTree>
      <p:nvGrpSpPr>
        <p:cNvPr id="1" name=""/>
        <p:cNvGrpSpPr/>
        <p:nvPr/>
      </p:nvGrpSpPr>
      <p:grpSpPr>
        <a:xfrm>
          <a:off x="0" y="0"/>
          <a:ext cx="0" cy="0"/>
          <a:chOff x="0" y="0"/>
          <a:chExt cx="0" cy="0"/>
        </a:xfrm>
      </p:grpSpPr>
      <p:pic>
        <p:nvPicPr>
          <p:cNvPr id="121" name="Picture 6" descr="Picture 6"/>
          <p:cNvPicPr>
            <a:picLocks noChangeAspect="1"/>
          </p:cNvPicPr>
          <p:nvPr/>
        </p:nvPicPr>
        <p:blipFill>
          <a:blip r:embed="rId2"/>
          <a:srcRect t="8727" b="13212"/>
          <a:stretch>
            <a:fillRect/>
          </a:stretch>
        </p:blipFill>
        <p:spPr>
          <a:xfrm>
            <a:off x="3223347" y="650112"/>
            <a:ext cx="5745305" cy="2989880"/>
          </a:xfrm>
          <a:prstGeom prst="rect">
            <a:avLst/>
          </a:prstGeom>
          <a:ln w="12700">
            <a:miter lim="400000"/>
          </a:ln>
        </p:spPr>
      </p:pic>
      <p:sp>
        <p:nvSpPr>
          <p:cNvPr id="122" name="Rectangle 4"/>
          <p:cNvSpPr/>
          <p:nvPr/>
        </p:nvSpPr>
        <p:spPr>
          <a:xfrm>
            <a:off x="0" y="3675522"/>
            <a:ext cx="12192000" cy="1982636"/>
          </a:xfrm>
          <a:prstGeom prst="rect">
            <a:avLst/>
          </a:prstGeom>
          <a:solidFill>
            <a:srgbClr val="0D0D0D">
              <a:alpha val="85000"/>
            </a:srgbClr>
          </a:solidFill>
          <a:ln w="12700">
            <a:miter lim="400000"/>
          </a:ln>
        </p:spPr>
        <p:txBody>
          <a:bodyPr lIns="45719" rIns="45719" anchor="ctr"/>
          <a:lstStyle/>
          <a:p>
            <a:endParaRPr/>
          </a:p>
        </p:txBody>
      </p:sp>
      <p:sp>
        <p:nvSpPr>
          <p:cNvPr id="123" name="Subtitle 2"/>
          <p:cNvSpPr txBox="1">
            <a:spLocks noGrp="1"/>
          </p:cNvSpPr>
          <p:nvPr>
            <p:ph type="subTitle" sz="quarter" idx="1"/>
          </p:nvPr>
        </p:nvSpPr>
        <p:spPr>
          <a:xfrm>
            <a:off x="4678819" y="4611706"/>
            <a:ext cx="2834361" cy="1046453"/>
          </a:xfrm>
          <a:prstGeom prst="rect">
            <a:avLst/>
          </a:prstGeom>
        </p:spPr>
        <p:txBody>
          <a:bodyPr/>
          <a:lstStyle/>
          <a:p>
            <a:pPr algn="r" defTabSz="365759">
              <a:lnSpc>
                <a:spcPct val="72000"/>
              </a:lnSpc>
              <a:spcBef>
                <a:spcPts val="400"/>
              </a:spcBef>
              <a:defRPr sz="1600">
                <a:solidFill>
                  <a:srgbClr val="FFFFFF"/>
                </a:solidFill>
              </a:defRPr>
            </a:pPr>
            <a:r>
              <a:t>Abhinav Robinson E18CSE006</a:t>
            </a:r>
            <a:endParaRPr sz="700"/>
          </a:p>
          <a:p>
            <a:pPr algn="r" defTabSz="365759">
              <a:lnSpc>
                <a:spcPct val="72000"/>
              </a:lnSpc>
              <a:spcBef>
                <a:spcPts val="400"/>
              </a:spcBef>
              <a:defRPr sz="1600">
                <a:solidFill>
                  <a:srgbClr val="FFFFFF"/>
                </a:solidFill>
              </a:defRPr>
            </a:pPr>
            <a:r>
              <a:t>Ashok Kumar E18CSE029</a:t>
            </a:r>
            <a:endParaRPr sz="700"/>
          </a:p>
          <a:p>
            <a:pPr algn="r" defTabSz="365759">
              <a:lnSpc>
                <a:spcPct val="72000"/>
              </a:lnSpc>
              <a:spcBef>
                <a:spcPts val="400"/>
              </a:spcBef>
              <a:defRPr sz="1600">
                <a:solidFill>
                  <a:srgbClr val="FFFFFF"/>
                </a:solidFill>
              </a:defRPr>
            </a:pPr>
            <a:r>
              <a:t>Bhavya Batra E18CSE035</a:t>
            </a:r>
            <a:endParaRPr sz="700"/>
          </a:p>
          <a:p>
            <a:pPr algn="r" defTabSz="365759">
              <a:lnSpc>
                <a:spcPct val="72000"/>
              </a:lnSpc>
              <a:spcBef>
                <a:spcPts val="400"/>
              </a:spcBef>
              <a:defRPr sz="1600">
                <a:solidFill>
                  <a:srgbClr val="FFFFFF"/>
                </a:solidFill>
              </a:defRPr>
            </a:pPr>
            <a:r>
              <a:t>Srishti Verma E18CSE181</a:t>
            </a:r>
          </a:p>
        </p:txBody>
      </p:sp>
      <p:pic>
        <p:nvPicPr>
          <p:cNvPr id="124" name="Picture 13" descr="Picture 13"/>
          <p:cNvPicPr>
            <a:picLocks noChangeAspect="1"/>
          </p:cNvPicPr>
          <p:nvPr/>
        </p:nvPicPr>
        <p:blipFill>
          <a:blip r:embed="rId3"/>
          <a:stretch>
            <a:fillRect/>
          </a:stretch>
        </p:blipFill>
        <p:spPr>
          <a:xfrm>
            <a:off x="246743" y="153389"/>
            <a:ext cx="2249712" cy="751589"/>
          </a:xfrm>
          <a:prstGeom prst="rect">
            <a:avLst/>
          </a:prstGeom>
          <a:ln w="12700">
            <a:miter lim="400000"/>
          </a:ln>
        </p:spPr>
      </p:pic>
      <p:sp>
        <p:nvSpPr>
          <p:cNvPr id="125" name="Title 1"/>
          <p:cNvSpPr txBox="1">
            <a:spLocks noGrp="1"/>
          </p:cNvSpPr>
          <p:nvPr>
            <p:ph type="ctrTitle"/>
          </p:nvPr>
        </p:nvSpPr>
        <p:spPr>
          <a:xfrm>
            <a:off x="2101995" y="3895966"/>
            <a:ext cx="7988008" cy="715740"/>
          </a:xfrm>
          <a:prstGeom prst="rect">
            <a:avLst/>
          </a:prstGeom>
        </p:spPr>
        <p:txBody>
          <a:bodyPr/>
          <a:lstStyle>
            <a:lvl1pPr defTabSz="621791">
              <a:defRPr sz="4080">
                <a:solidFill>
                  <a:srgbClr val="D83E48"/>
                </a:solidFill>
                <a:latin typeface="Abadi Extra Light"/>
                <a:ea typeface="Abadi Extra Light"/>
                <a:cs typeface="Abadi Extra Light"/>
                <a:sym typeface="Abadi Extra Light"/>
              </a:defRPr>
            </a:lvl1pPr>
          </a:lstStyle>
          <a:p>
            <a:r>
              <a:t>DNL : Do Not Leak</a:t>
            </a:r>
          </a:p>
        </p:txBody>
      </p:sp>
      <p:sp>
        <p:nvSpPr>
          <p:cNvPr id="126" name="TextBox 3"/>
          <p:cNvSpPr txBox="1"/>
          <p:nvPr/>
        </p:nvSpPr>
        <p:spPr>
          <a:xfrm>
            <a:off x="7912615" y="153389"/>
            <a:ext cx="3952439" cy="497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solidFill>
                  <a:srgbClr val="FFFFFF"/>
                </a:solidFill>
                <a:effectLst>
                  <a:outerShdw blurRad="38100" dist="19050" dir="2700000" rotWithShape="0">
                    <a:srgbClr val="000000">
                      <a:alpha val="40000"/>
                    </a:srgbClr>
                  </a:outerShdw>
                </a:effectLst>
              </a:defRPr>
            </a:lvl1pPr>
          </a:lstStyle>
          <a:p>
            <a:r>
              <a:t>ECSE205L - Spring 2020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xfrm>
            <a:off x="838200" y="150313"/>
            <a:ext cx="10515600" cy="1325563"/>
          </a:xfrm>
          <a:prstGeom prst="rect">
            <a:avLst/>
          </a:prstGeom>
        </p:spPr>
        <p:txBody>
          <a:bodyPr/>
          <a:lstStyle>
            <a:lvl1pPr>
              <a:defRPr>
                <a:solidFill>
                  <a:srgbClr val="4868EF"/>
                </a:solidFill>
              </a:defRPr>
            </a:lvl1pPr>
          </a:lstStyle>
          <a:p>
            <a:r>
              <a:t>Users</a:t>
            </a:r>
          </a:p>
        </p:txBody>
      </p:sp>
      <p:graphicFrame>
        <p:nvGraphicFramePr>
          <p:cNvPr id="164" name="Table 4"/>
          <p:cNvGraphicFramePr/>
          <p:nvPr/>
        </p:nvGraphicFramePr>
        <p:xfrm>
          <a:off x="1047577" y="1624064"/>
          <a:ext cx="3149233" cy="3875100"/>
        </p:xfrm>
        <a:graphic>
          <a:graphicData uri="http://schemas.openxmlformats.org/drawingml/2006/table">
            <a:tbl>
              <a:tblPr firstRow="1">
                <a:tableStyleId>{4C3C2611-4C71-4FC5-86AE-919BDF0F9419}</a:tableStyleId>
              </a:tblPr>
              <a:tblGrid>
                <a:gridCol w="3149233">
                  <a:extLst>
                    <a:ext uri="{9D8B030D-6E8A-4147-A177-3AD203B41FA5}">
                      <a16:colId xmlns:a16="http://schemas.microsoft.com/office/drawing/2014/main" val="20000"/>
                    </a:ext>
                  </a:extLst>
                </a:gridCol>
              </a:tblGrid>
              <a:tr h="374851">
                <a:tc>
                  <a:txBody>
                    <a:bodyPr/>
                    <a:lstStyle/>
                    <a:p>
                      <a:pPr algn="l">
                        <a:defRPr sz="1800" b="0">
                          <a:solidFill>
                            <a:srgbClr val="000000"/>
                          </a:solidFill>
                        </a:defRPr>
                      </a:pPr>
                      <a:r>
                        <a:rPr b="1"/>
                        <a:t> 
USERS</a:t>
                      </a:r>
                    </a:p>
                  </a:txBody>
                  <a:tcPr marL="45720" marR="45720" horzOverflow="overflow">
                    <a:lnT w="12700">
                      <a:solidFill>
                        <a:schemeClr val="accent1"/>
                      </a:solidFill>
                    </a:lnT>
                    <a:lnB w="12700">
                      <a:solidFill>
                        <a:schemeClr val="accent1"/>
                      </a:solidFill>
                    </a:lnB>
                    <a:noFill/>
                  </a:tcPr>
                </a:tc>
                <a:extLst>
                  <a:ext uri="{0D108BD9-81ED-4DB2-BD59-A6C34878D82A}">
                    <a16:rowId xmlns:a16="http://schemas.microsoft.com/office/drawing/2014/main" val="10000"/>
                  </a:ext>
                </a:extLst>
              </a:tr>
              <a:tr h="647004">
                <a:tc>
                  <a:txBody>
                    <a:bodyPr/>
                    <a:lstStyle/>
                    <a:p>
                      <a:pPr algn="l">
                        <a:defRPr sz="1800"/>
                      </a:pPr>
                      <a:r>
                        <a:t>Developer</a:t>
                      </a:r>
                    </a:p>
                  </a:txBody>
                  <a:tcPr marL="45720" marR="45720" horzOverflow="overflow">
                    <a:lnT w="12700">
                      <a:solidFill>
                        <a:schemeClr val="accent1"/>
                      </a:solidFill>
                    </a:lnT>
                    <a:solidFill>
                      <a:schemeClr val="accent1">
                        <a:alpha val="20000"/>
                      </a:schemeClr>
                    </a:solidFill>
                  </a:tcPr>
                </a:tc>
                <a:extLst>
                  <a:ext uri="{0D108BD9-81ED-4DB2-BD59-A6C34878D82A}">
                    <a16:rowId xmlns:a16="http://schemas.microsoft.com/office/drawing/2014/main" val="10001"/>
                  </a:ext>
                </a:extLst>
              </a:tr>
              <a:tr h="647004">
                <a:tc>
                  <a:txBody>
                    <a:bodyPr/>
                    <a:lstStyle/>
                    <a:p>
                      <a:pPr algn="l">
                        <a:defRPr sz="1800"/>
                      </a:pPr>
                      <a:r>
                        <a:t>System Admin</a:t>
                      </a:r>
                    </a:p>
                  </a:txBody>
                  <a:tcPr marL="45720" marR="45720" horzOverflow="overflow">
                    <a:noFill/>
                  </a:tcPr>
                </a:tc>
                <a:extLst>
                  <a:ext uri="{0D108BD9-81ED-4DB2-BD59-A6C34878D82A}">
                    <a16:rowId xmlns:a16="http://schemas.microsoft.com/office/drawing/2014/main" val="10002"/>
                  </a:ext>
                </a:extLst>
              </a:tr>
              <a:tr h="647004">
                <a:tc>
                  <a:txBody>
                    <a:bodyPr/>
                    <a:lstStyle/>
                    <a:p>
                      <a:pPr algn="l">
                        <a:defRPr sz="1800"/>
                      </a:pPr>
                      <a:r>
                        <a:t>Security Admin</a:t>
                      </a:r>
                    </a:p>
                  </a:txBody>
                  <a:tcPr marL="45720" marR="45720" horzOverflow="overflow">
                    <a:solidFill>
                      <a:schemeClr val="accent1">
                        <a:alpha val="20000"/>
                      </a:schemeClr>
                    </a:solidFill>
                  </a:tcPr>
                </a:tc>
                <a:extLst>
                  <a:ext uri="{0D108BD9-81ED-4DB2-BD59-A6C34878D82A}">
                    <a16:rowId xmlns:a16="http://schemas.microsoft.com/office/drawing/2014/main" val="10003"/>
                  </a:ext>
                </a:extLst>
              </a:tr>
              <a:tr h="647004">
                <a:tc>
                  <a:txBody>
                    <a:bodyPr/>
                    <a:lstStyle/>
                    <a:p>
                      <a:pPr algn="l">
                        <a:defRPr sz="1800"/>
                      </a:pPr>
                      <a:r>
                        <a:t>Remote Developer</a:t>
                      </a:r>
                    </a:p>
                  </a:txBody>
                  <a:tcPr marL="45720" marR="45720" horzOverflow="overflow">
                    <a:noFill/>
                  </a:tcPr>
                </a:tc>
                <a:extLst>
                  <a:ext uri="{0D108BD9-81ED-4DB2-BD59-A6C34878D82A}">
                    <a16:rowId xmlns:a16="http://schemas.microsoft.com/office/drawing/2014/main" val="10004"/>
                  </a:ext>
                </a:extLst>
              </a:tr>
              <a:tr h="647004">
                <a:tc>
                  <a:txBody>
                    <a:bodyPr/>
                    <a:lstStyle/>
                    <a:p>
                      <a:pPr algn="l">
                        <a:defRPr sz="1800"/>
                      </a:pPr>
                      <a:r>
                        <a:t>End Users</a:t>
                      </a:r>
                    </a:p>
                  </a:txBody>
                  <a:tcPr marL="45720" marR="45720" horzOverflow="overflow">
                    <a:lnB w="12700">
                      <a:solidFill>
                        <a:schemeClr val="accent1"/>
                      </a:solidFill>
                    </a:lnB>
                    <a:solidFill>
                      <a:schemeClr val="accent1">
                        <a:alpha val="20000"/>
                      </a:schemeClr>
                    </a:solidFill>
                  </a:tcPr>
                </a:tc>
                <a:extLst>
                  <a:ext uri="{0D108BD9-81ED-4DB2-BD59-A6C34878D82A}">
                    <a16:rowId xmlns:a16="http://schemas.microsoft.com/office/drawing/2014/main" val="10005"/>
                  </a:ext>
                </a:extLst>
              </a:tr>
            </a:tbl>
          </a:graphicData>
        </a:graphic>
      </p:graphicFrame>
      <p:pic>
        <p:nvPicPr>
          <p:cNvPr id="165" name="Picture 6" descr="Picture 6"/>
          <p:cNvPicPr>
            <a:picLocks noChangeAspect="1"/>
          </p:cNvPicPr>
          <p:nvPr/>
        </p:nvPicPr>
        <p:blipFill>
          <a:blip r:embed="rId2"/>
          <a:stretch>
            <a:fillRect/>
          </a:stretch>
        </p:blipFill>
        <p:spPr>
          <a:xfrm>
            <a:off x="4873752" y="150313"/>
            <a:ext cx="6480048" cy="57597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167" name="Picture 8" descr="Picture 8"/>
          <p:cNvPicPr>
            <a:picLocks noChangeAspect="1"/>
          </p:cNvPicPr>
          <p:nvPr/>
        </p:nvPicPr>
        <p:blipFill>
          <a:blip r:embed="rId2"/>
          <a:srcRect t="3080" b="6646"/>
          <a:stretch>
            <a:fillRect/>
          </a:stretch>
        </p:blipFill>
        <p:spPr>
          <a:xfrm>
            <a:off x="0" y="944196"/>
            <a:ext cx="4598726" cy="4151507"/>
          </a:xfrm>
          <a:prstGeom prst="rect">
            <a:avLst/>
          </a:prstGeom>
          <a:ln w="12700">
            <a:miter lim="400000"/>
          </a:ln>
        </p:spPr>
      </p:pic>
      <p:sp>
        <p:nvSpPr>
          <p:cNvPr id="168" name="Title 1"/>
          <p:cNvSpPr txBox="1">
            <a:spLocks noGrp="1"/>
          </p:cNvSpPr>
          <p:nvPr>
            <p:ph type="title"/>
          </p:nvPr>
        </p:nvSpPr>
        <p:spPr>
          <a:xfrm>
            <a:off x="10272475" y="281416"/>
            <a:ext cx="10515601" cy="1325563"/>
          </a:xfrm>
          <a:prstGeom prst="rect">
            <a:avLst/>
          </a:prstGeom>
        </p:spPr>
        <p:txBody>
          <a:bodyPr/>
          <a:lstStyle>
            <a:lvl1pPr>
              <a:defRPr>
                <a:solidFill>
                  <a:srgbClr val="4868EF"/>
                </a:solidFill>
              </a:defRPr>
            </a:lvl1pPr>
          </a:lstStyle>
          <a:p>
            <a:r>
              <a:t>ROLES</a:t>
            </a:r>
          </a:p>
        </p:txBody>
      </p:sp>
      <p:graphicFrame>
        <p:nvGraphicFramePr>
          <p:cNvPr id="169" name="Content Placeholder 3"/>
          <p:cNvGraphicFramePr/>
          <p:nvPr/>
        </p:nvGraphicFramePr>
        <p:xfrm>
          <a:off x="4796442" y="1508680"/>
          <a:ext cx="7084715" cy="4006282"/>
        </p:xfrm>
        <a:graphic>
          <a:graphicData uri="http://schemas.openxmlformats.org/drawingml/2006/table">
            <a:tbl>
              <a:tblPr>
                <a:tableStyleId>{4C3C2611-4C71-4FC5-86AE-919BDF0F9419}</a:tableStyleId>
              </a:tblPr>
              <a:tblGrid>
                <a:gridCol w="1614814">
                  <a:extLst>
                    <a:ext uri="{9D8B030D-6E8A-4147-A177-3AD203B41FA5}">
                      <a16:colId xmlns:a16="http://schemas.microsoft.com/office/drawing/2014/main" val="20000"/>
                    </a:ext>
                  </a:extLst>
                </a:gridCol>
                <a:gridCol w="5469901">
                  <a:extLst>
                    <a:ext uri="{9D8B030D-6E8A-4147-A177-3AD203B41FA5}">
                      <a16:colId xmlns:a16="http://schemas.microsoft.com/office/drawing/2014/main" val="20001"/>
                    </a:ext>
                  </a:extLst>
                </a:gridCol>
              </a:tblGrid>
              <a:tr h="463214">
                <a:tc>
                  <a:txBody>
                    <a:bodyPr/>
                    <a:lstStyle/>
                    <a:p>
                      <a:pPr algn="l">
                        <a:spcBef>
                          <a:spcPts val="1200"/>
                        </a:spcBef>
                        <a:defRPr sz="1800"/>
                      </a:pPr>
                      <a:r>
                        <a:rPr sz="1400" b="1"/>
                        <a:t>User</a:t>
                      </a:r>
                    </a:p>
                  </a:txBody>
                  <a:tcPr marL="53522" marR="53522" marT="53522" marB="53522" horzOverflow="overflow">
                    <a:solidFill>
                      <a:srgbClr val="E9EFF7"/>
                    </a:solidFill>
                  </a:tcPr>
                </a:tc>
                <a:tc>
                  <a:txBody>
                    <a:bodyPr/>
                    <a:lstStyle/>
                    <a:p>
                      <a:pPr algn="l">
                        <a:spcBef>
                          <a:spcPts val="1200"/>
                        </a:spcBef>
                        <a:defRPr sz="1800"/>
                      </a:pPr>
                      <a:r>
                        <a:rPr sz="1400" b="1"/>
                        <a:t>Description</a:t>
                      </a:r>
                    </a:p>
                  </a:txBody>
                  <a:tcPr marL="53522" marR="53522" marT="53522" marB="53522" horzOverflow="overflow">
                    <a:solidFill>
                      <a:srgbClr val="E9EFF7"/>
                    </a:solidFill>
                  </a:tcPr>
                </a:tc>
                <a:extLst>
                  <a:ext uri="{0D108BD9-81ED-4DB2-BD59-A6C34878D82A}">
                    <a16:rowId xmlns:a16="http://schemas.microsoft.com/office/drawing/2014/main" val="10000"/>
                  </a:ext>
                </a:extLst>
              </a:tr>
              <a:tr h="643697">
                <a:tc>
                  <a:txBody>
                    <a:bodyPr/>
                    <a:lstStyle/>
                    <a:p>
                      <a:pPr algn="l">
                        <a:spcBef>
                          <a:spcPts val="1200"/>
                        </a:spcBef>
                        <a:defRPr sz="1800"/>
                      </a:pPr>
                      <a:r>
                        <a:rPr sz="1400"/>
                        <a:t>Developer</a:t>
                      </a:r>
                    </a:p>
                  </a:txBody>
                  <a:tcPr marL="53522" marR="53522" marT="53522" marB="53522" horzOverflow="overflow">
                    <a:solidFill>
                      <a:srgbClr val="E9EFF7"/>
                    </a:solidFill>
                  </a:tcPr>
                </a:tc>
                <a:tc>
                  <a:txBody>
                    <a:bodyPr/>
                    <a:lstStyle/>
                    <a:p>
                      <a:pPr algn="l">
                        <a:spcBef>
                          <a:spcPts val="1200"/>
                        </a:spcBef>
                        <a:defRPr sz="1800"/>
                      </a:pPr>
                      <a:r>
                        <a:rPr sz="1400"/>
                        <a:t>A seasoned developer who is tasked with initial front-end, back-end and ultimately generating a firm process for applying these techniques to future server data. </a:t>
                      </a:r>
                    </a:p>
                  </a:txBody>
                  <a:tcPr marL="53522" marR="53522" marT="53522" marB="53522" horzOverflow="overflow">
                    <a:solidFill>
                      <a:srgbClr val="E9EFF7"/>
                    </a:solidFill>
                  </a:tcPr>
                </a:tc>
                <a:extLst>
                  <a:ext uri="{0D108BD9-81ED-4DB2-BD59-A6C34878D82A}">
                    <a16:rowId xmlns:a16="http://schemas.microsoft.com/office/drawing/2014/main" val="10001"/>
                  </a:ext>
                </a:extLst>
              </a:tr>
              <a:tr h="643697">
                <a:tc>
                  <a:txBody>
                    <a:bodyPr/>
                    <a:lstStyle/>
                    <a:p>
                      <a:pPr algn="l">
                        <a:spcBef>
                          <a:spcPts val="1200"/>
                        </a:spcBef>
                        <a:defRPr sz="1800"/>
                      </a:pPr>
                      <a:r>
                        <a:rPr sz="1400"/>
                        <a:t>System Admin</a:t>
                      </a:r>
                    </a:p>
                  </a:txBody>
                  <a:tcPr marL="53522" marR="53522" marT="53522" marB="53522" horzOverflow="overflow">
                    <a:solidFill>
                      <a:srgbClr val="E9EFF7"/>
                    </a:solidFill>
                  </a:tcPr>
                </a:tc>
                <a:tc>
                  <a:txBody>
                    <a:bodyPr/>
                    <a:lstStyle/>
                    <a:p>
                      <a:pPr algn="l">
                        <a:spcBef>
                          <a:spcPts val="1200"/>
                        </a:spcBef>
                        <a:defRPr sz="1800"/>
                      </a:pPr>
                      <a:r>
                        <a:rPr sz="1400"/>
                        <a:t>A developer who is tasked with managing system working and essential management roles such as viewing auto-generated reports, system logs and user queries.</a:t>
                      </a:r>
                    </a:p>
                  </a:txBody>
                  <a:tcPr marL="53522" marR="53522" marT="53522" marB="53522" horzOverflow="overflow">
                    <a:solidFill>
                      <a:srgbClr val="E9EFF7"/>
                    </a:solidFill>
                  </a:tcPr>
                </a:tc>
                <a:extLst>
                  <a:ext uri="{0D108BD9-81ED-4DB2-BD59-A6C34878D82A}">
                    <a16:rowId xmlns:a16="http://schemas.microsoft.com/office/drawing/2014/main" val="10002"/>
                  </a:ext>
                </a:extLst>
              </a:tr>
              <a:tr h="712647">
                <a:tc>
                  <a:txBody>
                    <a:bodyPr/>
                    <a:lstStyle/>
                    <a:p>
                      <a:pPr algn="l">
                        <a:spcBef>
                          <a:spcPts val="1200"/>
                        </a:spcBef>
                        <a:defRPr sz="1800"/>
                      </a:pPr>
                      <a:r>
                        <a:rPr sz="1400"/>
                        <a:t>Security Admin</a:t>
                      </a:r>
                    </a:p>
                  </a:txBody>
                  <a:tcPr marL="53522" marR="53522" marT="53522" marB="53522" horzOverflow="overflow">
                    <a:solidFill>
                      <a:srgbClr val="E9EFF7"/>
                    </a:solidFill>
                  </a:tcPr>
                </a:tc>
                <a:tc>
                  <a:txBody>
                    <a:bodyPr/>
                    <a:lstStyle/>
                    <a:p>
                      <a:pPr algn="l">
                        <a:spcBef>
                          <a:spcPts val="1200"/>
                        </a:spcBef>
                        <a:defRPr sz="1800"/>
                      </a:pPr>
                      <a:r>
                        <a:rPr sz="1400"/>
                        <a:t>A developer tasked with the job to (1) explore new security systems (2) discover flaws in old models and patch them out (3) view system logs to check if anything seems out of place (hacked/modified data)</a:t>
                      </a:r>
                    </a:p>
                  </a:txBody>
                  <a:tcPr marL="53522" marR="53522" marT="53522" marB="53522" horzOverflow="overflow">
                    <a:solidFill>
                      <a:srgbClr val="E9EFF7"/>
                    </a:solidFill>
                  </a:tcPr>
                </a:tc>
                <a:extLst>
                  <a:ext uri="{0D108BD9-81ED-4DB2-BD59-A6C34878D82A}">
                    <a16:rowId xmlns:a16="http://schemas.microsoft.com/office/drawing/2014/main" val="10003"/>
                  </a:ext>
                </a:extLst>
              </a:tr>
              <a:tr h="650848">
                <a:tc>
                  <a:txBody>
                    <a:bodyPr/>
                    <a:lstStyle/>
                    <a:p>
                      <a:pPr algn="l">
                        <a:spcBef>
                          <a:spcPts val="1200"/>
                        </a:spcBef>
                        <a:defRPr sz="1800"/>
                      </a:pPr>
                      <a:r>
                        <a:rPr sz="1400"/>
                        <a:t>Remote Developer</a:t>
                      </a:r>
                    </a:p>
                  </a:txBody>
                  <a:tcPr marL="53522" marR="53522" marT="53522" marB="53522" horzOverflow="overflow">
                    <a:solidFill>
                      <a:srgbClr val="E9EFF7"/>
                    </a:solidFill>
                  </a:tcPr>
                </a:tc>
                <a:tc>
                  <a:txBody>
                    <a:bodyPr/>
                    <a:lstStyle/>
                    <a:p>
                      <a:pPr algn="l">
                        <a:spcBef>
                          <a:spcPts val="1200"/>
                        </a:spcBef>
                        <a:defRPr sz="1800"/>
                      </a:pPr>
                      <a:r>
                        <a:rPr sz="1400"/>
                        <a:t>Considering the current world scenario, all of our team are working from home.  </a:t>
                      </a:r>
                    </a:p>
                  </a:txBody>
                  <a:tcPr marL="53522" marR="53522" marT="53522" marB="53522" horzOverflow="overflow">
                    <a:solidFill>
                      <a:srgbClr val="E9EFF7"/>
                    </a:solidFill>
                  </a:tcPr>
                </a:tc>
                <a:extLst>
                  <a:ext uri="{0D108BD9-81ED-4DB2-BD59-A6C34878D82A}">
                    <a16:rowId xmlns:a16="http://schemas.microsoft.com/office/drawing/2014/main" val="10004"/>
                  </a:ext>
                </a:extLst>
              </a:tr>
              <a:tr h="650848">
                <a:tc>
                  <a:txBody>
                    <a:bodyPr/>
                    <a:lstStyle/>
                    <a:p>
                      <a:pPr algn="l">
                        <a:spcBef>
                          <a:spcPts val="1200"/>
                        </a:spcBef>
                        <a:defRPr sz="1800"/>
                      </a:pPr>
                      <a:r>
                        <a:rPr sz="1400"/>
                        <a:t>End Users</a:t>
                      </a:r>
                    </a:p>
                  </a:txBody>
                  <a:tcPr marL="53522" marR="53522" marT="53522" marB="53522" horzOverflow="overflow">
                    <a:solidFill>
                      <a:srgbClr val="E9EFF7"/>
                    </a:solidFill>
                  </a:tcPr>
                </a:tc>
                <a:tc>
                  <a:txBody>
                    <a:bodyPr/>
                    <a:lstStyle/>
                    <a:p>
                      <a:pPr algn="l">
                        <a:spcBef>
                          <a:spcPts val="1200"/>
                        </a:spcBef>
                        <a:defRPr sz="1800"/>
                      </a:pPr>
                      <a:r>
                        <a:rPr sz="1400"/>
                        <a:t>The end users, who use the data. We keep a track on the data that pertains to the company and used by the end users.</a:t>
                      </a:r>
                    </a:p>
                  </a:txBody>
                  <a:tcPr marL="53522" marR="53522" marT="53522" marB="53522" horzOverflow="overflow">
                    <a:solidFill>
                      <a:srgbClr val="E9EFF7"/>
                    </a:solidFill>
                  </a:tcPr>
                </a:tc>
                <a:extLst>
                  <a:ext uri="{0D108BD9-81ED-4DB2-BD59-A6C34878D82A}">
                    <a16:rowId xmlns:a16="http://schemas.microsoft.com/office/drawing/2014/main" val="10005"/>
                  </a:ext>
                </a:extLst>
              </a:tr>
            </a:tbl>
          </a:graphicData>
        </a:graphic>
      </p:graphicFrame>
      <p:sp>
        <p:nvSpPr>
          <p:cNvPr id="170" name="Rectangle 1"/>
          <p:cNvSpPr txBox="1"/>
          <p:nvPr/>
        </p:nvSpPr>
        <p:spPr>
          <a:xfrm>
            <a:off x="-2711265" y="-523982"/>
            <a:ext cx="18262323"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Arial"/>
                <a:ea typeface="Arial"/>
                <a:cs typeface="Arial"/>
                <a:sym typeface="Arial"/>
              </a:defRPr>
            </a:lvl1pPr>
          </a:lstStyle>
          <a:p>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prstGeom prst="rect">
            <a:avLst/>
          </a:prstGeom>
        </p:spPr>
        <p:txBody>
          <a:bodyPr/>
          <a:lstStyle/>
          <a:p>
            <a:pPr>
              <a:defRPr>
                <a:solidFill>
                  <a:srgbClr val="D83E48"/>
                </a:solidFill>
              </a:defRPr>
            </a:pPr>
            <a:r>
              <a:t>User stories</a:t>
            </a:r>
            <a:br/>
            <a:endParaRPr/>
          </a:p>
        </p:txBody>
      </p:sp>
      <p:sp>
        <p:nvSpPr>
          <p:cNvPr id="173" name="Rectangle 1"/>
          <p:cNvSpPr txBox="1"/>
          <p:nvPr/>
        </p:nvSpPr>
        <p:spPr>
          <a:xfrm>
            <a:off x="1061084" y="1799202"/>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sp>
        <p:nvSpPr>
          <p:cNvPr id="174" name="Rectangle 2"/>
          <p:cNvSpPr txBox="1"/>
          <p:nvPr/>
        </p:nvSpPr>
        <p:spPr>
          <a:xfrm>
            <a:off x="-10724751" y="947032"/>
            <a:ext cx="51242443"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Arial"/>
                <a:ea typeface="Arial"/>
                <a:cs typeface="Arial"/>
                <a:sym typeface="Arial"/>
              </a:defRPr>
            </a:lvl1pPr>
          </a:lstStyle>
          <a:p>
            <a:br/>
            <a:endParaRPr/>
          </a:p>
        </p:txBody>
      </p:sp>
      <p:graphicFrame>
        <p:nvGraphicFramePr>
          <p:cNvPr id="175" name="Table 2"/>
          <p:cNvGraphicFramePr/>
          <p:nvPr/>
        </p:nvGraphicFramePr>
        <p:xfrm>
          <a:off x="838200" y="1242556"/>
          <a:ext cx="4942015" cy="4025831"/>
        </p:xfrm>
        <a:graphic>
          <a:graphicData uri="http://schemas.openxmlformats.org/drawingml/2006/table">
            <a:tbl>
              <a:tblPr>
                <a:tableStyleId>{4C3C2611-4C71-4FC5-86AE-919BDF0F9419}</a:tableStyleId>
              </a:tblPr>
              <a:tblGrid>
                <a:gridCol w="328253">
                  <a:extLst>
                    <a:ext uri="{9D8B030D-6E8A-4147-A177-3AD203B41FA5}">
                      <a16:colId xmlns:a16="http://schemas.microsoft.com/office/drawing/2014/main" val="20000"/>
                    </a:ext>
                  </a:extLst>
                </a:gridCol>
                <a:gridCol w="3572023">
                  <a:extLst>
                    <a:ext uri="{9D8B030D-6E8A-4147-A177-3AD203B41FA5}">
                      <a16:colId xmlns:a16="http://schemas.microsoft.com/office/drawing/2014/main" val="20001"/>
                    </a:ext>
                  </a:extLst>
                </a:gridCol>
                <a:gridCol w="1041739">
                  <a:extLst>
                    <a:ext uri="{9D8B030D-6E8A-4147-A177-3AD203B41FA5}">
                      <a16:colId xmlns:a16="http://schemas.microsoft.com/office/drawing/2014/main" val="20002"/>
                    </a:ext>
                  </a:extLst>
                </a:gridCol>
              </a:tblGrid>
              <a:tr h="340130">
                <a:tc>
                  <a:txBody>
                    <a:bodyPr/>
                    <a:lstStyle/>
                    <a:p>
                      <a:pPr algn="l">
                        <a:spcBef>
                          <a:spcPts val="1200"/>
                        </a:spcBef>
                        <a:defRPr sz="1800"/>
                      </a:pPr>
                      <a:r>
                        <a:rPr sz="1400" b="1"/>
                        <a:t>ID</a:t>
                      </a:r>
                    </a:p>
                  </a:txBody>
                  <a:tcPr marL="67289" marR="67289" marT="67289" marB="67289" horzOverflow="overflow">
                    <a:solidFill>
                      <a:srgbClr val="E9EFF7"/>
                    </a:solidFill>
                  </a:tcPr>
                </a:tc>
                <a:tc>
                  <a:txBody>
                    <a:bodyPr/>
                    <a:lstStyle/>
                    <a:p>
                      <a:pPr algn="l">
                        <a:spcBef>
                          <a:spcPts val="1200"/>
                        </a:spcBef>
                        <a:defRPr sz="1800"/>
                      </a:pPr>
                      <a:r>
                        <a:rPr sz="1400" b="1"/>
                        <a:t>Feature name</a:t>
                      </a:r>
                    </a:p>
                  </a:txBody>
                  <a:tcPr marL="67289" marR="67289" marT="67289" marB="67289" horzOverflow="overflow">
                    <a:solidFill>
                      <a:srgbClr val="E9EFF7"/>
                    </a:solidFill>
                  </a:tcPr>
                </a:tc>
                <a:tc>
                  <a:txBody>
                    <a:bodyPr/>
                    <a:lstStyle/>
                    <a:p>
                      <a:pPr algn="l">
                        <a:spcBef>
                          <a:spcPts val="1200"/>
                        </a:spcBef>
                        <a:defRPr sz="1800"/>
                      </a:pPr>
                      <a:r>
                        <a:rPr sz="1400" b="1"/>
                        <a:t>Story points</a:t>
                      </a:r>
                    </a:p>
                  </a:txBody>
                  <a:tcPr marL="67289" marR="67289" marT="67289" marB="67289" horzOverflow="overflow">
                    <a:solidFill>
                      <a:srgbClr val="E9EFF7"/>
                    </a:solidFill>
                  </a:tcPr>
                </a:tc>
                <a:extLst>
                  <a:ext uri="{0D108BD9-81ED-4DB2-BD59-A6C34878D82A}">
                    <a16:rowId xmlns:a16="http://schemas.microsoft.com/office/drawing/2014/main" val="10000"/>
                  </a:ext>
                </a:extLst>
              </a:tr>
              <a:tr h="340130">
                <a:tc>
                  <a:txBody>
                    <a:bodyPr/>
                    <a:lstStyle/>
                    <a:p>
                      <a:pPr algn="l">
                        <a:spcBef>
                          <a:spcPts val="1200"/>
                        </a:spcBef>
                        <a:defRPr sz="1800"/>
                      </a:pPr>
                      <a:r>
                        <a:rPr sz="1400"/>
                        <a:t>1</a:t>
                      </a:r>
                    </a:p>
                  </a:txBody>
                  <a:tcPr marL="67289" marR="67289" marT="67289" marB="67289" horzOverflow="overflow">
                    <a:solidFill>
                      <a:srgbClr val="E9EFF7"/>
                    </a:solidFill>
                  </a:tcPr>
                </a:tc>
                <a:tc>
                  <a:txBody>
                    <a:bodyPr/>
                    <a:lstStyle/>
                    <a:p>
                      <a:pPr algn="l">
                        <a:spcBef>
                          <a:spcPts val="1200"/>
                        </a:spcBef>
                        <a:defRPr sz="1800"/>
                      </a:pPr>
                      <a:r>
                        <a:rPr sz="1400"/>
                        <a:t>Register Systems</a:t>
                      </a:r>
                    </a:p>
                  </a:txBody>
                  <a:tcPr marL="67289" marR="67289" marT="67289" marB="67289" horzOverflow="overflow">
                    <a:solidFill>
                      <a:srgbClr val="E9EFF7"/>
                    </a:solidFill>
                  </a:tcPr>
                </a:tc>
                <a:tc>
                  <a:txBody>
                    <a:bodyPr/>
                    <a:lstStyle/>
                    <a:p>
                      <a:pPr algn="ctr">
                        <a:spcBef>
                          <a:spcPts val="1200"/>
                        </a:spcBef>
                        <a:defRPr sz="1800"/>
                      </a:pPr>
                      <a:r>
                        <a:rPr sz="1400"/>
                        <a:t>6</a:t>
                      </a:r>
                    </a:p>
                  </a:txBody>
                  <a:tcPr marL="67289" marR="67289" marT="67289" marB="67289" horzOverflow="overflow">
                    <a:solidFill>
                      <a:srgbClr val="E9EFF7"/>
                    </a:solidFill>
                  </a:tcPr>
                </a:tc>
                <a:extLst>
                  <a:ext uri="{0D108BD9-81ED-4DB2-BD59-A6C34878D82A}">
                    <a16:rowId xmlns:a16="http://schemas.microsoft.com/office/drawing/2014/main" val="10001"/>
                  </a:ext>
                </a:extLst>
              </a:tr>
              <a:tr h="340130">
                <a:tc>
                  <a:txBody>
                    <a:bodyPr/>
                    <a:lstStyle/>
                    <a:p>
                      <a:pPr algn="l">
                        <a:spcBef>
                          <a:spcPts val="1200"/>
                        </a:spcBef>
                        <a:defRPr sz="1800"/>
                      </a:pPr>
                      <a:r>
                        <a:rPr sz="1400"/>
                        <a:t>2</a:t>
                      </a:r>
                    </a:p>
                  </a:txBody>
                  <a:tcPr marL="67289" marR="67289" marT="67289" marB="67289" horzOverflow="overflow">
                    <a:solidFill>
                      <a:srgbClr val="E9EFF7"/>
                    </a:solidFill>
                  </a:tcPr>
                </a:tc>
                <a:tc>
                  <a:txBody>
                    <a:bodyPr/>
                    <a:lstStyle/>
                    <a:p>
                      <a:pPr algn="l">
                        <a:spcBef>
                          <a:spcPts val="1200"/>
                        </a:spcBef>
                        <a:defRPr sz="1800"/>
                      </a:pPr>
                      <a:r>
                        <a:rPr sz="1400"/>
                        <a:t>Systems Logging and Reports</a:t>
                      </a:r>
                    </a:p>
                  </a:txBody>
                  <a:tcPr marL="67289" marR="67289" marT="67289" marB="67289" horzOverflow="overflow">
                    <a:solidFill>
                      <a:srgbClr val="E9EFF7"/>
                    </a:solidFill>
                  </a:tcPr>
                </a:tc>
                <a:tc>
                  <a:txBody>
                    <a:bodyPr/>
                    <a:lstStyle/>
                    <a:p>
                      <a:pPr algn="ctr">
                        <a:spcBef>
                          <a:spcPts val="1200"/>
                        </a:spcBef>
                        <a:defRPr sz="1800"/>
                      </a:pPr>
                      <a:r>
                        <a:rPr sz="1400"/>
                        <a:t>6</a:t>
                      </a:r>
                    </a:p>
                  </a:txBody>
                  <a:tcPr marL="67289" marR="67289" marT="67289" marB="67289" horzOverflow="overflow">
                    <a:solidFill>
                      <a:srgbClr val="E9EFF7"/>
                    </a:solidFill>
                  </a:tcPr>
                </a:tc>
                <a:extLst>
                  <a:ext uri="{0D108BD9-81ED-4DB2-BD59-A6C34878D82A}">
                    <a16:rowId xmlns:a16="http://schemas.microsoft.com/office/drawing/2014/main" val="10002"/>
                  </a:ext>
                </a:extLst>
              </a:tr>
              <a:tr h="340130">
                <a:tc>
                  <a:txBody>
                    <a:bodyPr/>
                    <a:lstStyle/>
                    <a:p>
                      <a:pPr algn="l">
                        <a:spcBef>
                          <a:spcPts val="1200"/>
                        </a:spcBef>
                        <a:defRPr sz="1800"/>
                      </a:pPr>
                      <a:r>
                        <a:rPr sz="1400"/>
                        <a:t>3</a:t>
                      </a:r>
                    </a:p>
                  </a:txBody>
                  <a:tcPr marL="67289" marR="67289" marT="67289" marB="67289" horzOverflow="overflow">
                    <a:solidFill>
                      <a:srgbClr val="E9EFF7"/>
                    </a:solidFill>
                  </a:tcPr>
                </a:tc>
                <a:tc>
                  <a:txBody>
                    <a:bodyPr/>
                    <a:lstStyle/>
                    <a:p>
                      <a:pPr algn="l">
                        <a:spcBef>
                          <a:spcPts val="1200"/>
                        </a:spcBef>
                        <a:defRPr sz="1800"/>
                      </a:pPr>
                      <a:r>
                        <a:rPr sz="1400"/>
                        <a:t>User Data Management</a:t>
                      </a:r>
                    </a:p>
                  </a:txBody>
                  <a:tcPr marL="67289" marR="67289" marT="67289" marB="67289" horzOverflow="overflow">
                    <a:solidFill>
                      <a:srgbClr val="E9EFF7"/>
                    </a:solidFill>
                  </a:tcPr>
                </a:tc>
                <a:tc>
                  <a:txBody>
                    <a:bodyPr/>
                    <a:lstStyle/>
                    <a:p>
                      <a:pPr algn="ctr">
                        <a:spcBef>
                          <a:spcPts val="1200"/>
                        </a:spcBef>
                        <a:defRPr sz="1800"/>
                      </a:pPr>
                      <a:r>
                        <a:rPr sz="1400"/>
                        <a:t>3</a:t>
                      </a:r>
                    </a:p>
                  </a:txBody>
                  <a:tcPr marL="67289" marR="67289" marT="67289" marB="67289" horzOverflow="overflow">
                    <a:solidFill>
                      <a:srgbClr val="E9EFF7"/>
                    </a:solidFill>
                  </a:tcPr>
                </a:tc>
                <a:extLst>
                  <a:ext uri="{0D108BD9-81ED-4DB2-BD59-A6C34878D82A}">
                    <a16:rowId xmlns:a16="http://schemas.microsoft.com/office/drawing/2014/main" val="10003"/>
                  </a:ext>
                </a:extLst>
              </a:tr>
              <a:tr h="340130">
                <a:tc>
                  <a:txBody>
                    <a:bodyPr/>
                    <a:lstStyle/>
                    <a:p>
                      <a:pPr algn="l">
                        <a:spcBef>
                          <a:spcPts val="1200"/>
                        </a:spcBef>
                        <a:defRPr sz="1800"/>
                      </a:pPr>
                      <a:r>
                        <a:rPr sz="1400"/>
                        <a:t>4</a:t>
                      </a:r>
                    </a:p>
                  </a:txBody>
                  <a:tcPr marL="67289" marR="67289" marT="67289" marB="67289" horzOverflow="overflow">
                    <a:solidFill>
                      <a:srgbClr val="E9EFF7"/>
                    </a:solidFill>
                  </a:tcPr>
                </a:tc>
                <a:tc>
                  <a:txBody>
                    <a:bodyPr/>
                    <a:lstStyle/>
                    <a:p>
                      <a:pPr algn="l">
                        <a:spcBef>
                          <a:spcPts val="1200"/>
                        </a:spcBef>
                        <a:defRPr sz="1800"/>
                      </a:pPr>
                      <a:r>
                        <a:rPr sz="1400"/>
                        <a:t>Data Encryption Systems (except middleware)</a:t>
                      </a:r>
                    </a:p>
                  </a:txBody>
                  <a:tcPr marL="67289" marR="67289" marT="67289" marB="67289" horzOverflow="overflow">
                    <a:solidFill>
                      <a:srgbClr val="E9EFF7"/>
                    </a:solidFill>
                  </a:tcPr>
                </a:tc>
                <a:tc>
                  <a:txBody>
                    <a:bodyPr/>
                    <a:lstStyle/>
                    <a:p>
                      <a:pPr algn="ctr">
                        <a:spcBef>
                          <a:spcPts val="1200"/>
                        </a:spcBef>
                        <a:defRPr sz="1800"/>
                      </a:pPr>
                      <a:r>
                        <a:rPr sz="1400"/>
                        <a:t>8</a:t>
                      </a:r>
                    </a:p>
                  </a:txBody>
                  <a:tcPr marL="67289" marR="67289" marT="67289" marB="67289" horzOverflow="overflow">
                    <a:solidFill>
                      <a:srgbClr val="E9EFF7"/>
                    </a:solidFill>
                  </a:tcPr>
                </a:tc>
                <a:extLst>
                  <a:ext uri="{0D108BD9-81ED-4DB2-BD59-A6C34878D82A}">
                    <a16:rowId xmlns:a16="http://schemas.microsoft.com/office/drawing/2014/main" val="10004"/>
                  </a:ext>
                </a:extLst>
              </a:tr>
              <a:tr h="340130">
                <a:tc>
                  <a:txBody>
                    <a:bodyPr/>
                    <a:lstStyle/>
                    <a:p>
                      <a:pPr algn="l">
                        <a:spcBef>
                          <a:spcPts val="1200"/>
                        </a:spcBef>
                        <a:defRPr sz="1800"/>
                      </a:pPr>
                      <a:r>
                        <a:rPr sz="1400"/>
                        <a:t>5</a:t>
                      </a:r>
                    </a:p>
                  </a:txBody>
                  <a:tcPr marL="67289" marR="67289" marT="67289" marB="67289" horzOverflow="overflow">
                    <a:solidFill>
                      <a:srgbClr val="E9EFF7"/>
                    </a:solidFill>
                  </a:tcPr>
                </a:tc>
                <a:tc>
                  <a:txBody>
                    <a:bodyPr/>
                    <a:lstStyle/>
                    <a:p>
                      <a:pPr algn="l">
                        <a:spcBef>
                          <a:spcPts val="1200"/>
                        </a:spcBef>
                        <a:defRPr sz="1800"/>
                      </a:pPr>
                      <a:r>
                        <a:rPr sz="1400"/>
                        <a:t>User Query System (Feedback and Helpline)</a:t>
                      </a:r>
                    </a:p>
                  </a:txBody>
                  <a:tcPr marL="67289" marR="67289" marT="67289" marB="67289" horzOverflow="overflow">
                    <a:solidFill>
                      <a:srgbClr val="E9EFF7"/>
                    </a:solidFill>
                  </a:tcPr>
                </a:tc>
                <a:tc>
                  <a:txBody>
                    <a:bodyPr/>
                    <a:lstStyle/>
                    <a:p>
                      <a:pPr algn="ctr">
                        <a:spcBef>
                          <a:spcPts val="1200"/>
                        </a:spcBef>
                        <a:defRPr sz="1800"/>
                      </a:pPr>
                      <a:r>
                        <a:rPr sz="1400"/>
                        <a:t>3</a:t>
                      </a:r>
                    </a:p>
                  </a:txBody>
                  <a:tcPr marL="67289" marR="67289" marT="67289" marB="67289" horzOverflow="overflow">
                    <a:solidFill>
                      <a:srgbClr val="E9EFF7"/>
                    </a:solidFill>
                  </a:tcPr>
                </a:tc>
                <a:extLst>
                  <a:ext uri="{0D108BD9-81ED-4DB2-BD59-A6C34878D82A}">
                    <a16:rowId xmlns:a16="http://schemas.microsoft.com/office/drawing/2014/main" val="10005"/>
                  </a:ext>
                </a:extLst>
              </a:tr>
              <a:tr h="340130">
                <a:tc>
                  <a:txBody>
                    <a:bodyPr/>
                    <a:lstStyle/>
                    <a:p>
                      <a:pPr algn="l">
                        <a:spcBef>
                          <a:spcPts val="1200"/>
                        </a:spcBef>
                        <a:defRPr sz="1800"/>
                      </a:pPr>
                      <a:r>
                        <a:rPr sz="1400"/>
                        <a:t>6</a:t>
                      </a:r>
                    </a:p>
                  </a:txBody>
                  <a:tcPr marL="67289" marR="67289" marT="67289" marB="67289" horzOverflow="overflow">
                    <a:solidFill>
                      <a:srgbClr val="E9EFF7"/>
                    </a:solidFill>
                  </a:tcPr>
                </a:tc>
                <a:tc>
                  <a:txBody>
                    <a:bodyPr/>
                    <a:lstStyle/>
                    <a:p>
                      <a:pPr algn="l">
                        <a:spcBef>
                          <a:spcPts val="1200"/>
                        </a:spcBef>
                        <a:defRPr sz="1800"/>
                      </a:pPr>
                      <a:r>
                        <a:rPr sz="1400"/>
                        <a:t>Front-End Development (Web page + WebApp)</a:t>
                      </a:r>
                    </a:p>
                  </a:txBody>
                  <a:tcPr marL="67289" marR="67289" marT="67289" marB="67289" horzOverflow="overflow">
                    <a:solidFill>
                      <a:srgbClr val="E9EFF7"/>
                    </a:solidFill>
                  </a:tcPr>
                </a:tc>
                <a:tc>
                  <a:txBody>
                    <a:bodyPr/>
                    <a:lstStyle/>
                    <a:p>
                      <a:pPr algn="ctr">
                        <a:spcBef>
                          <a:spcPts val="1200"/>
                        </a:spcBef>
                        <a:defRPr sz="1800"/>
                      </a:pPr>
                      <a:r>
                        <a:rPr sz="1400"/>
                        <a:t>6</a:t>
                      </a:r>
                    </a:p>
                  </a:txBody>
                  <a:tcPr marL="67289" marR="67289" marT="67289" marB="67289" horzOverflow="overflow">
                    <a:solidFill>
                      <a:srgbClr val="E9EFF7"/>
                    </a:solidFill>
                  </a:tcPr>
                </a:tc>
                <a:extLst>
                  <a:ext uri="{0D108BD9-81ED-4DB2-BD59-A6C34878D82A}">
                    <a16:rowId xmlns:a16="http://schemas.microsoft.com/office/drawing/2014/main" val="10006"/>
                  </a:ext>
                </a:extLst>
              </a:tr>
              <a:tr h="340130">
                <a:tc>
                  <a:txBody>
                    <a:bodyPr/>
                    <a:lstStyle/>
                    <a:p>
                      <a:pPr algn="l">
                        <a:spcBef>
                          <a:spcPts val="1200"/>
                        </a:spcBef>
                        <a:defRPr sz="1800"/>
                      </a:pPr>
                      <a:r>
                        <a:rPr sz="1400"/>
                        <a:t>7</a:t>
                      </a:r>
                    </a:p>
                  </a:txBody>
                  <a:tcPr marL="67289" marR="67289" marT="67289" marB="67289" horzOverflow="overflow">
                    <a:solidFill>
                      <a:srgbClr val="E9EFF7"/>
                    </a:solidFill>
                  </a:tcPr>
                </a:tc>
                <a:tc>
                  <a:txBody>
                    <a:bodyPr/>
                    <a:lstStyle/>
                    <a:p>
                      <a:pPr algn="l">
                        <a:spcBef>
                          <a:spcPts val="1200"/>
                        </a:spcBef>
                        <a:defRPr sz="1800"/>
                      </a:pPr>
                      <a:r>
                        <a:rPr sz="1400"/>
                        <a:t>Application Development</a:t>
                      </a:r>
                    </a:p>
                  </a:txBody>
                  <a:tcPr marL="67289" marR="67289" marT="67289" marB="67289" horzOverflow="overflow">
                    <a:solidFill>
                      <a:srgbClr val="E9EFF7"/>
                    </a:solidFill>
                  </a:tcPr>
                </a:tc>
                <a:tc>
                  <a:txBody>
                    <a:bodyPr/>
                    <a:lstStyle/>
                    <a:p>
                      <a:pPr algn="ctr">
                        <a:spcBef>
                          <a:spcPts val="1200"/>
                        </a:spcBef>
                        <a:defRPr sz="1800"/>
                      </a:pPr>
                      <a:r>
                        <a:rPr sz="1400"/>
                        <a:t>5</a:t>
                      </a:r>
                    </a:p>
                  </a:txBody>
                  <a:tcPr marL="67289" marR="67289" marT="67289" marB="67289" horzOverflow="overflow">
                    <a:solidFill>
                      <a:srgbClr val="E9EFF7"/>
                    </a:solidFill>
                  </a:tcPr>
                </a:tc>
                <a:extLst>
                  <a:ext uri="{0D108BD9-81ED-4DB2-BD59-A6C34878D82A}">
                    <a16:rowId xmlns:a16="http://schemas.microsoft.com/office/drawing/2014/main" val="10007"/>
                  </a:ext>
                </a:extLst>
              </a:tr>
              <a:tr h="340130">
                <a:tc>
                  <a:txBody>
                    <a:bodyPr/>
                    <a:lstStyle/>
                    <a:p>
                      <a:pPr algn="l">
                        <a:spcBef>
                          <a:spcPts val="1200"/>
                        </a:spcBef>
                        <a:defRPr sz="1800"/>
                      </a:pPr>
                      <a:r>
                        <a:rPr sz="1400"/>
                        <a:t>8</a:t>
                      </a:r>
                    </a:p>
                  </a:txBody>
                  <a:tcPr marL="67289" marR="67289" marT="67289" marB="67289" horzOverflow="overflow">
                    <a:solidFill>
                      <a:srgbClr val="E9EFF7"/>
                    </a:solidFill>
                  </a:tcPr>
                </a:tc>
                <a:tc>
                  <a:txBody>
                    <a:bodyPr/>
                    <a:lstStyle/>
                    <a:p>
                      <a:pPr algn="l">
                        <a:spcBef>
                          <a:spcPts val="1200"/>
                        </a:spcBef>
                        <a:defRPr sz="1800"/>
                      </a:pPr>
                      <a:r>
                        <a:rPr sz="1400"/>
                        <a:t>Middleware Systems</a:t>
                      </a:r>
                    </a:p>
                  </a:txBody>
                  <a:tcPr marL="67289" marR="67289" marT="67289" marB="67289" horzOverflow="overflow">
                    <a:solidFill>
                      <a:srgbClr val="E9EFF7"/>
                    </a:solidFill>
                  </a:tcPr>
                </a:tc>
                <a:tc>
                  <a:txBody>
                    <a:bodyPr/>
                    <a:lstStyle/>
                    <a:p>
                      <a:pPr algn="ctr">
                        <a:spcBef>
                          <a:spcPts val="1200"/>
                        </a:spcBef>
                        <a:defRPr sz="1800"/>
                      </a:pPr>
                      <a:r>
                        <a:rPr sz="1400"/>
                        <a:t>7</a:t>
                      </a:r>
                    </a:p>
                  </a:txBody>
                  <a:tcPr marL="67289" marR="67289" marT="67289" marB="67289" horzOverflow="overflow">
                    <a:solidFill>
                      <a:srgbClr val="E9EFF7"/>
                    </a:solidFill>
                  </a:tcPr>
                </a:tc>
                <a:extLst>
                  <a:ext uri="{0D108BD9-81ED-4DB2-BD59-A6C34878D82A}">
                    <a16:rowId xmlns:a16="http://schemas.microsoft.com/office/drawing/2014/main" val="10008"/>
                  </a:ext>
                </a:extLst>
              </a:tr>
              <a:tr h="894389">
                <a:tc>
                  <a:txBody>
                    <a:bodyPr/>
                    <a:lstStyle/>
                    <a:p>
                      <a:pPr algn="l">
                        <a:defRPr sz="1800"/>
                      </a:pPr>
                      <a:r>
                        <a:rPr sz="2800"/>
                        <a:t> </a:t>
                      </a:r>
                    </a:p>
                  </a:txBody>
                  <a:tcPr marL="67289" marR="67289" marT="67289" marB="67289" horzOverflow="overflow">
                    <a:solidFill>
                      <a:srgbClr val="E9EFF7"/>
                    </a:solidFill>
                  </a:tcPr>
                </a:tc>
                <a:tc>
                  <a:txBody>
                    <a:bodyPr/>
                    <a:lstStyle/>
                    <a:p>
                      <a:pPr algn="l">
                        <a:spcBef>
                          <a:spcPts val="1200"/>
                        </a:spcBef>
                        <a:defRPr sz="1800"/>
                      </a:pPr>
                      <a:r>
                        <a:rPr sz="1400"/>
                        <a:t>TOTAL</a:t>
                      </a:r>
                    </a:p>
                  </a:txBody>
                  <a:tcPr marL="67289" marR="67289" marT="67289" marB="67289" horzOverflow="overflow">
                    <a:solidFill>
                      <a:srgbClr val="E9EFF7"/>
                    </a:solidFill>
                  </a:tcPr>
                </a:tc>
                <a:tc>
                  <a:txBody>
                    <a:bodyPr/>
                    <a:lstStyle/>
                    <a:p>
                      <a:pPr algn="ctr">
                        <a:spcBef>
                          <a:spcPts val="1200"/>
                        </a:spcBef>
                        <a:defRPr sz="1800"/>
                      </a:pPr>
                      <a:r>
                        <a:rPr sz="1400"/>
                        <a:t>44</a:t>
                      </a:r>
                    </a:p>
                  </a:txBody>
                  <a:tcPr marL="67289" marR="67289" marT="67289" marB="67289" horzOverflow="overflow">
                    <a:solidFill>
                      <a:srgbClr val="E9EFF7"/>
                    </a:solidFill>
                  </a:tcPr>
                </a:tc>
                <a:extLst>
                  <a:ext uri="{0D108BD9-81ED-4DB2-BD59-A6C34878D82A}">
                    <a16:rowId xmlns:a16="http://schemas.microsoft.com/office/drawing/2014/main" val="10009"/>
                  </a:ext>
                </a:extLst>
              </a:tr>
            </a:tbl>
          </a:graphicData>
        </a:graphic>
      </p:graphicFrame>
      <p:sp>
        <p:nvSpPr>
          <p:cNvPr id="176" name="Rectangle 1"/>
          <p:cNvSpPr txBox="1"/>
          <p:nvPr/>
        </p:nvSpPr>
        <p:spPr>
          <a:xfrm>
            <a:off x="4678045" y="1580444"/>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pic>
        <p:nvPicPr>
          <p:cNvPr id="177" name="Picture 8" descr="Picture 8"/>
          <p:cNvPicPr>
            <a:picLocks noChangeAspect="1"/>
          </p:cNvPicPr>
          <p:nvPr/>
        </p:nvPicPr>
        <p:blipFill>
          <a:blip r:embed="rId2"/>
          <a:stretch>
            <a:fillRect/>
          </a:stretch>
        </p:blipFill>
        <p:spPr>
          <a:xfrm>
            <a:off x="6284421" y="246368"/>
            <a:ext cx="5684234" cy="56842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79" name="Picture 6" descr="Picture 6"/>
          <p:cNvPicPr>
            <a:picLocks noChangeAspect="1"/>
          </p:cNvPicPr>
          <p:nvPr/>
        </p:nvPicPr>
        <p:blipFill>
          <a:blip r:embed="rId2"/>
          <a:srcRect l="4350" t="6864" r="8098" b="7872"/>
          <a:stretch>
            <a:fillRect/>
          </a:stretch>
        </p:blipFill>
        <p:spPr>
          <a:xfrm>
            <a:off x="3224901" y="140350"/>
            <a:ext cx="8750969" cy="5670902"/>
          </a:xfrm>
          <a:prstGeom prst="rect">
            <a:avLst/>
          </a:prstGeom>
          <a:ln w="12700">
            <a:miter lim="400000"/>
          </a:ln>
        </p:spPr>
      </p:pic>
      <p:sp>
        <p:nvSpPr>
          <p:cNvPr id="180" name="Title 1"/>
          <p:cNvSpPr txBox="1">
            <a:spLocks noGrp="1"/>
          </p:cNvSpPr>
          <p:nvPr>
            <p:ph type="title"/>
          </p:nvPr>
        </p:nvSpPr>
        <p:spPr>
          <a:xfrm>
            <a:off x="838200" y="2313019"/>
            <a:ext cx="10515600" cy="1325564"/>
          </a:xfrm>
          <a:prstGeom prst="rect">
            <a:avLst/>
          </a:prstGeom>
        </p:spPr>
        <p:txBody>
          <a:bodyPr/>
          <a:lstStyle>
            <a:lvl1pPr>
              <a:defRPr>
                <a:solidFill>
                  <a:srgbClr val="D83E48"/>
                </a:solidFill>
                <a:latin typeface="Abadi Extra Light"/>
                <a:ea typeface="Abadi Extra Light"/>
                <a:cs typeface="Abadi Extra Light"/>
                <a:sym typeface="Abadi Extra Light"/>
              </a:defRPr>
            </a:lvl1pPr>
          </a:lstStyle>
          <a:p>
            <a:r>
              <a:t>SPRINTS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prstGeom prst="rect">
            <a:avLst/>
          </a:prstGeom>
        </p:spPr>
        <p:txBody>
          <a:bodyPr/>
          <a:lstStyle/>
          <a:p>
            <a:pPr algn="r">
              <a:lnSpc>
                <a:spcPct val="100000"/>
              </a:lnSpc>
              <a:defRPr b="0">
                <a:solidFill>
                  <a:srgbClr val="D83E48"/>
                </a:solidFill>
                <a:latin typeface="Calibri Light"/>
                <a:ea typeface="Calibri Light"/>
                <a:cs typeface="Calibri Light"/>
                <a:sym typeface="Calibri Light"/>
              </a:defRPr>
            </a:pPr>
            <a:r>
              <a:t>Sprint</a:t>
            </a:r>
            <a:r>
              <a:rPr>
                <a:solidFill>
                  <a:srgbClr val="C00000"/>
                </a:solidFill>
              </a:rPr>
              <a:t> </a:t>
            </a:r>
            <a:r>
              <a:t>1</a:t>
            </a:r>
            <a:r>
              <a:rPr>
                <a:solidFill>
                  <a:srgbClr val="C00000"/>
                </a:solidFill>
              </a:rPr>
              <a:t>                                                  </a:t>
            </a:r>
            <a:r>
              <a:rPr sz="1200" b="1">
                <a:solidFill>
                  <a:srgbClr val="000000"/>
                </a:solidFill>
                <a:latin typeface="Arial"/>
                <a:ea typeface="Arial"/>
                <a:cs typeface="Arial"/>
                <a:sym typeface="Arial"/>
              </a:rPr>
              <a:t>Estimated User Story Points: </a:t>
            </a:r>
            <a:r>
              <a:rPr sz="1200">
                <a:solidFill>
                  <a:srgbClr val="000000"/>
                </a:solidFill>
                <a:latin typeface="Arial"/>
                <a:ea typeface="Arial"/>
                <a:cs typeface="Arial"/>
                <a:sym typeface="Arial"/>
              </a:rPr>
              <a:t>5</a:t>
            </a:r>
            <a:br>
              <a:rPr sz="1200">
                <a:solidFill>
                  <a:srgbClr val="000000"/>
                </a:solidFill>
                <a:latin typeface="Arial"/>
                <a:ea typeface="Arial"/>
                <a:cs typeface="Arial"/>
                <a:sym typeface="Arial"/>
              </a:rPr>
            </a:br>
            <a:r>
              <a:rPr sz="1200" b="1">
                <a:solidFill>
                  <a:srgbClr val="000000"/>
                </a:solidFill>
                <a:latin typeface="Arial"/>
                <a:ea typeface="Arial"/>
                <a:cs typeface="Arial"/>
                <a:sym typeface="Arial"/>
              </a:rPr>
              <a:t>Actual Completed User Story Points:</a:t>
            </a:r>
            <a:r>
              <a:rPr sz="1200">
                <a:solidFill>
                  <a:srgbClr val="000000"/>
                </a:solidFill>
                <a:latin typeface="Arial"/>
                <a:ea typeface="Arial"/>
                <a:cs typeface="Arial"/>
                <a:sym typeface="Arial"/>
              </a:rPr>
              <a:t> 7</a:t>
            </a:r>
            <a:br>
              <a:rPr sz="12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p:txBody>
      </p:sp>
      <p:sp>
        <p:nvSpPr>
          <p:cNvPr id="183" name="Rectangle 1"/>
          <p:cNvSpPr txBox="1"/>
          <p:nvPr/>
        </p:nvSpPr>
        <p:spPr>
          <a:xfrm>
            <a:off x="5605145" y="727957"/>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a:latin typeface="Arial"/>
                <a:ea typeface="Arial"/>
                <a:cs typeface="Arial"/>
                <a:sym typeface="Arial"/>
              </a:defRPr>
            </a:pPr>
            <a:br/>
            <a:br/>
            <a:endParaRPr/>
          </a:p>
        </p:txBody>
      </p:sp>
      <p:graphicFrame>
        <p:nvGraphicFramePr>
          <p:cNvPr id="184" name="Table 9"/>
          <p:cNvGraphicFramePr/>
          <p:nvPr/>
        </p:nvGraphicFramePr>
        <p:xfrm>
          <a:off x="489140" y="1681163"/>
          <a:ext cx="11332011" cy="4033057"/>
        </p:xfrm>
        <a:graphic>
          <a:graphicData uri="http://schemas.openxmlformats.org/drawingml/2006/table">
            <a:tbl>
              <a:tblPr>
                <a:tableStyleId>{4C3C2611-4C71-4FC5-86AE-919BDF0F9419}</a:tableStyleId>
              </a:tblPr>
              <a:tblGrid>
                <a:gridCol w="409029">
                  <a:extLst>
                    <a:ext uri="{9D8B030D-6E8A-4147-A177-3AD203B41FA5}">
                      <a16:colId xmlns:a16="http://schemas.microsoft.com/office/drawing/2014/main" val="20000"/>
                    </a:ext>
                  </a:extLst>
                </a:gridCol>
                <a:gridCol w="664616">
                  <a:extLst>
                    <a:ext uri="{9D8B030D-6E8A-4147-A177-3AD203B41FA5}">
                      <a16:colId xmlns:a16="http://schemas.microsoft.com/office/drawing/2014/main" val="20001"/>
                    </a:ext>
                  </a:extLst>
                </a:gridCol>
                <a:gridCol w="5236616">
                  <a:extLst>
                    <a:ext uri="{9D8B030D-6E8A-4147-A177-3AD203B41FA5}">
                      <a16:colId xmlns:a16="http://schemas.microsoft.com/office/drawing/2014/main" val="20002"/>
                    </a:ext>
                  </a:extLst>
                </a:gridCol>
                <a:gridCol w="728009">
                  <a:extLst>
                    <a:ext uri="{9D8B030D-6E8A-4147-A177-3AD203B41FA5}">
                      <a16:colId xmlns:a16="http://schemas.microsoft.com/office/drawing/2014/main" val="20003"/>
                    </a:ext>
                  </a:extLst>
                </a:gridCol>
                <a:gridCol w="1158328">
                  <a:extLst>
                    <a:ext uri="{9D8B030D-6E8A-4147-A177-3AD203B41FA5}">
                      <a16:colId xmlns:a16="http://schemas.microsoft.com/office/drawing/2014/main" val="20004"/>
                    </a:ext>
                  </a:extLst>
                </a:gridCol>
                <a:gridCol w="1660838">
                  <a:extLst>
                    <a:ext uri="{9D8B030D-6E8A-4147-A177-3AD203B41FA5}">
                      <a16:colId xmlns:a16="http://schemas.microsoft.com/office/drawing/2014/main" val="20005"/>
                    </a:ext>
                  </a:extLst>
                </a:gridCol>
                <a:gridCol w="1474575">
                  <a:extLst>
                    <a:ext uri="{9D8B030D-6E8A-4147-A177-3AD203B41FA5}">
                      <a16:colId xmlns:a16="http://schemas.microsoft.com/office/drawing/2014/main" val="20006"/>
                    </a:ext>
                  </a:extLst>
                </a:gridCol>
              </a:tblGrid>
              <a:tr h="421244">
                <a:tc>
                  <a:txBody>
                    <a:bodyPr/>
                    <a:lstStyle/>
                    <a:p>
                      <a:pPr algn="ctr">
                        <a:spcBef>
                          <a:spcPts val="1200"/>
                        </a:spcBef>
                        <a:defRPr sz="1800"/>
                      </a:pPr>
                      <a:r>
                        <a:rPr sz="1400" b="1"/>
                        <a:t>ID</a:t>
                      </a:r>
                    </a:p>
                  </a:txBody>
                  <a:tcPr marL="37033" marR="37033" marT="37033" marB="37033" horzOverflow="overflow">
                    <a:solidFill>
                      <a:srgbClr val="E9EFF7"/>
                    </a:solidFill>
                  </a:tcPr>
                </a:tc>
                <a:tc>
                  <a:txBody>
                    <a:bodyPr/>
                    <a:lstStyle/>
                    <a:p>
                      <a:pPr algn="ctr">
                        <a:spcBef>
                          <a:spcPts val="1200"/>
                        </a:spcBef>
                        <a:defRPr sz="1800"/>
                      </a:pPr>
                      <a:r>
                        <a:rPr sz="1400" b="1"/>
                        <a:t>Added</a:t>
                      </a:r>
                    </a:p>
                  </a:txBody>
                  <a:tcPr marL="37033" marR="37033" marT="37033" marB="37033" horzOverflow="overflow">
                    <a:solidFill>
                      <a:srgbClr val="E9EFF7"/>
                    </a:solidFill>
                  </a:tcPr>
                </a:tc>
                <a:tc>
                  <a:txBody>
                    <a:bodyPr/>
                    <a:lstStyle/>
                    <a:p>
                      <a:pPr algn="ctr">
                        <a:spcBef>
                          <a:spcPts val="1200"/>
                        </a:spcBef>
                        <a:defRPr sz="1800"/>
                      </a:pPr>
                      <a:r>
                        <a:rPr sz="1400" b="1"/>
                        <a:t>Description</a:t>
                      </a:r>
                    </a:p>
                  </a:txBody>
                  <a:tcPr marL="37033" marR="37033" marT="37033" marB="37033" horzOverflow="overflow">
                    <a:solidFill>
                      <a:srgbClr val="E9EFF7"/>
                    </a:solidFill>
                  </a:tcPr>
                </a:tc>
                <a:tc>
                  <a:txBody>
                    <a:bodyPr/>
                    <a:lstStyle/>
                    <a:p>
                      <a:pPr algn="ctr">
                        <a:spcBef>
                          <a:spcPts val="1200"/>
                        </a:spcBef>
                        <a:defRPr sz="1800"/>
                      </a:pPr>
                      <a:r>
                        <a:rPr sz="1400" b="1"/>
                        <a:t>Status</a:t>
                      </a:r>
                    </a:p>
                  </a:txBody>
                  <a:tcPr marL="37033" marR="37033" marT="37033" marB="37033" horzOverflow="overflow">
                    <a:solidFill>
                      <a:srgbClr val="E9EFF7"/>
                    </a:solidFill>
                  </a:tcPr>
                </a:tc>
                <a:tc>
                  <a:txBody>
                    <a:bodyPr/>
                    <a:lstStyle/>
                    <a:p>
                      <a:pPr algn="ctr">
                        <a:spcBef>
                          <a:spcPts val="1200"/>
                        </a:spcBef>
                        <a:defRPr sz="1800"/>
                      </a:pPr>
                      <a:r>
                        <a:rPr sz="1400" b="1"/>
                        <a:t>Story Points</a:t>
                      </a:r>
                    </a:p>
                  </a:txBody>
                  <a:tcPr marL="37033" marR="37033" marT="37033" marB="37033" horzOverflow="overflow">
                    <a:solidFill>
                      <a:srgbClr val="E9EFF7"/>
                    </a:solidFill>
                  </a:tcPr>
                </a:tc>
                <a:tc>
                  <a:txBody>
                    <a:bodyPr/>
                    <a:lstStyle/>
                    <a:p>
                      <a:pPr algn="ctr">
                        <a:spcBef>
                          <a:spcPts val="1200"/>
                        </a:spcBef>
                        <a:defRPr sz="1800"/>
                      </a:pPr>
                      <a:r>
                        <a:rPr sz="1400" b="1"/>
                        <a:t>Actual Equivalent Story Points</a:t>
                      </a:r>
                    </a:p>
                  </a:txBody>
                  <a:tcPr marL="37033" marR="37033" marT="37033" marB="37033" horzOverflow="overflow">
                    <a:solidFill>
                      <a:srgbClr val="E9EFF7"/>
                    </a:solidFill>
                  </a:tcPr>
                </a:tc>
                <a:tc>
                  <a:txBody>
                    <a:bodyPr/>
                    <a:lstStyle/>
                    <a:p>
                      <a:pPr algn="ctr">
                        <a:spcBef>
                          <a:spcPts val="1200"/>
                        </a:spcBef>
                        <a:defRPr sz="1800"/>
                      </a:pPr>
                      <a:r>
                        <a:rPr sz="1400" b="1"/>
                        <a:t>% Completed</a:t>
                      </a:r>
                    </a:p>
                  </a:txBody>
                  <a:tcPr marL="37033" marR="37033" marT="37033" marB="37033" horzOverflow="overflow">
                    <a:solidFill>
                      <a:srgbClr val="E9EFF7"/>
                    </a:solidFill>
                  </a:tcPr>
                </a:tc>
                <a:extLst>
                  <a:ext uri="{0D108BD9-81ED-4DB2-BD59-A6C34878D82A}">
                    <a16:rowId xmlns:a16="http://schemas.microsoft.com/office/drawing/2014/main" val="10000"/>
                  </a:ext>
                </a:extLst>
              </a:tr>
              <a:tr h="1022606">
                <a:tc>
                  <a:txBody>
                    <a:bodyPr/>
                    <a:lstStyle/>
                    <a:p>
                      <a:pPr algn="ctr">
                        <a:spcBef>
                          <a:spcPts val="1200"/>
                        </a:spcBef>
                        <a:defRPr sz="1800"/>
                      </a:pPr>
                      <a:r>
                        <a:rPr sz="1400"/>
                        <a:t>100</a:t>
                      </a:r>
                    </a:p>
                  </a:txBody>
                  <a:tcPr marL="37033" marR="37033" marT="37033" marB="37033" horzOverflow="overflow">
                    <a:solidFill>
                      <a:srgbClr val="E9EFF7"/>
                    </a:solidFill>
                  </a:tcPr>
                </a:tc>
                <a:tc>
                  <a:txBody>
                    <a:bodyPr/>
                    <a:lstStyle/>
                    <a:p>
                      <a:pPr algn="ctr">
                        <a:spcBef>
                          <a:spcPts val="1200"/>
                        </a:spcBef>
                        <a:defRPr sz="1800"/>
                      </a:pPr>
                      <a:r>
                        <a:rPr sz="1400"/>
                        <a:t>Onset</a:t>
                      </a:r>
                    </a:p>
                  </a:txBody>
                  <a:tcPr marL="37033" marR="37033" marT="37033" marB="37033" horzOverflow="overflow">
                    <a:solidFill>
                      <a:srgbClr val="E9EFF7"/>
                    </a:solidFill>
                  </a:tcPr>
                </a:tc>
                <a:tc>
                  <a:txBody>
                    <a:bodyPr/>
                    <a:lstStyle/>
                    <a:p>
                      <a:pPr algn="l">
                        <a:spcBef>
                          <a:spcPts val="1200"/>
                        </a:spcBef>
                        <a:defRPr sz="1000"/>
                      </a:pPr>
                      <a:r>
                        <a:t>As a End User,</a:t>
                      </a:r>
                    </a:p>
                    <a:p>
                      <a:pPr algn="l">
                        <a:spcBef>
                          <a:spcPts val="1200"/>
                        </a:spcBef>
                        <a:defRPr sz="1000"/>
                      </a:pPr>
                      <a:r>
                        <a:t>I want to be able to register online,</a:t>
                      </a:r>
                    </a:p>
                    <a:p>
                      <a:pPr algn="l">
                        <a:spcBef>
                          <a:spcPts val="1200"/>
                        </a:spcBef>
                        <a:defRPr sz="1000"/>
                      </a:pPr>
                      <a:r>
                        <a:t>So that I can register quickly and access the service</a:t>
                      </a:r>
                    </a:p>
                    <a:p>
                      <a:pPr algn="l">
                        <a:defRPr sz="1000"/>
                      </a:pPr>
                      <a:br/>
                      <a:endParaRPr/>
                    </a:p>
                  </a:txBody>
                  <a:tcPr marL="37033" marR="37033" marT="37033" marB="37033" horzOverflow="overflow">
                    <a:solidFill>
                      <a:srgbClr val="E9EFF7"/>
                    </a:solidFill>
                  </a:tcPr>
                </a:tc>
                <a:tc>
                  <a:txBody>
                    <a:bodyPr/>
                    <a:lstStyle/>
                    <a:p>
                      <a:pPr algn="ctr">
                        <a:spcBef>
                          <a:spcPts val="1200"/>
                        </a:spcBef>
                        <a:defRPr sz="1800"/>
                      </a:pPr>
                      <a:r>
                        <a:rPr sz="1400"/>
                        <a:t>C</a:t>
                      </a:r>
                    </a:p>
                  </a:txBody>
                  <a:tcPr marL="37033" marR="37033" marT="37033" marB="37033" horzOverflow="overflow">
                    <a:solidFill>
                      <a:srgbClr val="E9EFF7"/>
                    </a:solidFill>
                  </a:tcPr>
                </a:tc>
                <a:tc>
                  <a:txBody>
                    <a:bodyPr/>
                    <a:lstStyle/>
                    <a:p>
                      <a:pPr algn="ctr">
                        <a:spcBef>
                          <a:spcPts val="1200"/>
                        </a:spcBef>
                        <a:defRPr sz="1800"/>
                      </a:pPr>
                      <a:r>
                        <a:rPr sz="1400"/>
                        <a:t>2</a:t>
                      </a:r>
                    </a:p>
                  </a:txBody>
                  <a:tcPr marL="37033" marR="37033" marT="37033" marB="37033" horzOverflow="overflow">
                    <a:solidFill>
                      <a:srgbClr val="E9EFF7"/>
                    </a:solidFill>
                  </a:tcPr>
                </a:tc>
                <a:tc>
                  <a:txBody>
                    <a:bodyPr/>
                    <a:lstStyle/>
                    <a:p>
                      <a:pPr algn="ctr">
                        <a:spcBef>
                          <a:spcPts val="1200"/>
                        </a:spcBef>
                        <a:defRPr sz="1800"/>
                      </a:pPr>
                      <a:r>
                        <a:rPr sz="1400"/>
                        <a:t>3</a:t>
                      </a:r>
                    </a:p>
                  </a:txBody>
                  <a:tcPr marL="37033" marR="37033" marT="37033" marB="37033" horzOverflow="overflow">
                    <a:solidFill>
                      <a:srgbClr val="E9EFF7"/>
                    </a:solidFill>
                  </a:tcPr>
                </a:tc>
                <a:tc>
                  <a:txBody>
                    <a:bodyPr/>
                    <a:lstStyle/>
                    <a:p>
                      <a:pPr algn="ctr">
                        <a:spcBef>
                          <a:spcPts val="1200"/>
                        </a:spcBef>
                        <a:defRPr sz="1800"/>
                      </a:pPr>
                      <a:r>
                        <a:rPr sz="1400"/>
                        <a:t>100%</a:t>
                      </a:r>
                    </a:p>
                  </a:txBody>
                  <a:tcPr marL="37033" marR="37033" marT="37033" marB="37033" horzOverflow="overflow">
                    <a:solidFill>
                      <a:srgbClr val="E9EFF7"/>
                    </a:solidFill>
                  </a:tcPr>
                </a:tc>
                <a:extLst>
                  <a:ext uri="{0D108BD9-81ED-4DB2-BD59-A6C34878D82A}">
                    <a16:rowId xmlns:a16="http://schemas.microsoft.com/office/drawing/2014/main" val="10001"/>
                  </a:ext>
                </a:extLst>
              </a:tr>
              <a:tr h="1098445">
                <a:tc>
                  <a:txBody>
                    <a:bodyPr/>
                    <a:lstStyle/>
                    <a:p>
                      <a:pPr algn="ctr">
                        <a:spcBef>
                          <a:spcPts val="1200"/>
                        </a:spcBef>
                        <a:defRPr sz="1800"/>
                      </a:pPr>
                      <a:r>
                        <a:rPr sz="1400"/>
                        <a:t>101</a:t>
                      </a:r>
                    </a:p>
                  </a:txBody>
                  <a:tcPr marL="37033" marR="37033" marT="37033" marB="37033" horzOverflow="overflow">
                    <a:solidFill>
                      <a:srgbClr val="E9EFF7"/>
                    </a:solidFill>
                  </a:tcPr>
                </a:tc>
                <a:tc>
                  <a:txBody>
                    <a:bodyPr/>
                    <a:lstStyle/>
                    <a:p>
                      <a:pPr algn="ctr">
                        <a:spcBef>
                          <a:spcPts val="1200"/>
                        </a:spcBef>
                        <a:defRPr sz="1800"/>
                      </a:pPr>
                      <a:r>
                        <a:rPr sz="1400"/>
                        <a:t>Onset</a:t>
                      </a:r>
                    </a:p>
                  </a:txBody>
                  <a:tcPr marL="37033" marR="37033" marT="37033" marB="37033" horzOverflow="overflow">
                    <a:solidFill>
                      <a:srgbClr val="E9EFF7"/>
                    </a:solidFill>
                  </a:tcPr>
                </a:tc>
                <a:tc>
                  <a:txBody>
                    <a:bodyPr/>
                    <a:lstStyle/>
                    <a:p>
                      <a:pPr algn="l">
                        <a:spcBef>
                          <a:spcPts val="1200"/>
                        </a:spcBef>
                        <a:defRPr sz="1000"/>
                      </a:pPr>
                      <a:r>
                        <a:t>As a End User,</a:t>
                      </a:r>
                    </a:p>
                    <a:p>
                      <a:pPr algn="l">
                        <a:spcBef>
                          <a:spcPts val="1200"/>
                        </a:spcBef>
                        <a:defRPr sz="1000"/>
                      </a:pPr>
                      <a:r>
                        <a:t>I want to be able to log-in online,</a:t>
                      </a:r>
                    </a:p>
                    <a:p>
                      <a:pPr algn="l">
                        <a:spcBef>
                          <a:spcPts val="1200"/>
                        </a:spcBef>
                        <a:defRPr sz="1000"/>
                      </a:pPr>
                      <a:r>
                        <a:t>So that I can quickly access the service if i am already registered</a:t>
                      </a:r>
                    </a:p>
                  </a:txBody>
                  <a:tcPr marL="37033" marR="37033" marT="37033" marB="37033" horzOverflow="overflow">
                    <a:solidFill>
                      <a:srgbClr val="E9EFF7"/>
                    </a:solidFill>
                  </a:tcPr>
                </a:tc>
                <a:tc>
                  <a:txBody>
                    <a:bodyPr/>
                    <a:lstStyle/>
                    <a:p>
                      <a:pPr algn="ctr">
                        <a:spcBef>
                          <a:spcPts val="1200"/>
                        </a:spcBef>
                        <a:defRPr sz="1800"/>
                      </a:pPr>
                      <a:r>
                        <a:rPr sz="1400"/>
                        <a:t>C</a:t>
                      </a:r>
                    </a:p>
                  </a:txBody>
                  <a:tcPr marL="37033" marR="37033" marT="37033" marB="37033" horzOverflow="overflow">
                    <a:solidFill>
                      <a:srgbClr val="E9EFF7"/>
                    </a:solidFill>
                  </a:tcPr>
                </a:tc>
                <a:tc>
                  <a:txBody>
                    <a:bodyPr/>
                    <a:lstStyle/>
                    <a:p>
                      <a:pPr algn="ctr">
                        <a:spcBef>
                          <a:spcPts val="1200"/>
                        </a:spcBef>
                        <a:defRPr sz="1800"/>
                      </a:pPr>
                      <a:r>
                        <a:rPr sz="1400"/>
                        <a:t>2</a:t>
                      </a:r>
                    </a:p>
                  </a:txBody>
                  <a:tcPr marL="37033" marR="37033" marT="37033" marB="37033" horzOverflow="overflow">
                    <a:solidFill>
                      <a:srgbClr val="E9EFF7"/>
                    </a:solidFill>
                  </a:tcPr>
                </a:tc>
                <a:tc>
                  <a:txBody>
                    <a:bodyPr/>
                    <a:lstStyle/>
                    <a:p>
                      <a:pPr algn="ctr">
                        <a:spcBef>
                          <a:spcPts val="1200"/>
                        </a:spcBef>
                        <a:defRPr sz="1800"/>
                      </a:pPr>
                      <a:r>
                        <a:rPr sz="1400"/>
                        <a:t>3</a:t>
                      </a:r>
                    </a:p>
                  </a:txBody>
                  <a:tcPr marL="37033" marR="37033" marT="37033" marB="37033" horzOverflow="overflow">
                    <a:solidFill>
                      <a:srgbClr val="E9EFF7"/>
                    </a:solidFill>
                  </a:tcPr>
                </a:tc>
                <a:tc>
                  <a:txBody>
                    <a:bodyPr/>
                    <a:lstStyle/>
                    <a:p>
                      <a:pPr algn="ctr">
                        <a:spcBef>
                          <a:spcPts val="1200"/>
                        </a:spcBef>
                        <a:defRPr sz="1800"/>
                      </a:pPr>
                      <a:r>
                        <a:rPr sz="1400"/>
                        <a:t>100%</a:t>
                      </a:r>
                    </a:p>
                  </a:txBody>
                  <a:tcPr marL="37033" marR="37033" marT="37033" marB="37033" horzOverflow="overflow">
                    <a:solidFill>
                      <a:srgbClr val="E9EFF7"/>
                    </a:solidFill>
                  </a:tcPr>
                </a:tc>
                <a:extLst>
                  <a:ext uri="{0D108BD9-81ED-4DB2-BD59-A6C34878D82A}">
                    <a16:rowId xmlns:a16="http://schemas.microsoft.com/office/drawing/2014/main" val="10002"/>
                  </a:ext>
                </a:extLst>
              </a:tr>
              <a:tr h="1292960">
                <a:tc>
                  <a:txBody>
                    <a:bodyPr/>
                    <a:lstStyle/>
                    <a:p>
                      <a:pPr algn="ctr">
                        <a:spcBef>
                          <a:spcPts val="1200"/>
                        </a:spcBef>
                        <a:defRPr sz="1800"/>
                      </a:pPr>
                      <a:r>
                        <a:rPr sz="1400"/>
                        <a:t>102</a:t>
                      </a:r>
                    </a:p>
                  </a:txBody>
                  <a:tcPr marL="37033" marR="37033" marT="37033" marB="37033" horzOverflow="overflow">
                    <a:solidFill>
                      <a:srgbClr val="E9EFF7"/>
                    </a:solidFill>
                  </a:tcPr>
                </a:tc>
                <a:tc>
                  <a:txBody>
                    <a:bodyPr/>
                    <a:lstStyle/>
                    <a:p>
                      <a:pPr algn="ctr">
                        <a:spcBef>
                          <a:spcPts val="1200"/>
                        </a:spcBef>
                        <a:defRPr sz="1800"/>
                      </a:pPr>
                      <a:r>
                        <a:rPr sz="1400"/>
                        <a:t>Onset</a:t>
                      </a:r>
                    </a:p>
                  </a:txBody>
                  <a:tcPr marL="37033" marR="37033" marT="37033" marB="37033" horzOverflow="overflow">
                    <a:solidFill>
                      <a:srgbClr val="E9EFF7"/>
                    </a:solidFill>
                  </a:tcPr>
                </a:tc>
                <a:tc>
                  <a:txBody>
                    <a:bodyPr/>
                    <a:lstStyle/>
                    <a:p>
                      <a:pPr algn="l">
                        <a:spcBef>
                          <a:spcPts val="1200"/>
                        </a:spcBef>
                        <a:defRPr sz="1000"/>
                      </a:pPr>
                      <a:r>
                        <a:t>As a System Admin,</a:t>
                      </a:r>
                    </a:p>
                    <a:p>
                      <a:pPr algn="l">
                        <a:spcBef>
                          <a:spcPts val="1200"/>
                        </a:spcBef>
                        <a:defRPr sz="1000"/>
                      </a:pPr>
                      <a:r>
                        <a:t>I want to be able to log-in as a admin</a:t>
                      </a:r>
                    </a:p>
                    <a:p>
                      <a:pPr algn="l">
                        <a:spcBef>
                          <a:spcPts val="1200"/>
                        </a:spcBef>
                        <a:defRPr sz="1000"/>
                      </a:pPr>
                      <a:r>
                        <a:t>So that I can keep track of existing users and new users.</a:t>
                      </a:r>
                    </a:p>
                  </a:txBody>
                  <a:tcPr marL="37033" marR="37033" marT="37033" marB="37033" horzOverflow="overflow">
                    <a:solidFill>
                      <a:srgbClr val="E9EFF7"/>
                    </a:solidFill>
                  </a:tcPr>
                </a:tc>
                <a:tc>
                  <a:txBody>
                    <a:bodyPr/>
                    <a:lstStyle/>
                    <a:p>
                      <a:pPr algn="ctr">
                        <a:spcBef>
                          <a:spcPts val="1200"/>
                        </a:spcBef>
                        <a:defRPr sz="1800"/>
                      </a:pPr>
                      <a:r>
                        <a:rPr sz="1400"/>
                        <a:t>C</a:t>
                      </a:r>
                    </a:p>
                  </a:txBody>
                  <a:tcPr marL="37033" marR="37033" marT="37033" marB="37033" horzOverflow="overflow">
                    <a:solidFill>
                      <a:srgbClr val="E9EFF7"/>
                    </a:solidFill>
                  </a:tcPr>
                </a:tc>
                <a:tc>
                  <a:txBody>
                    <a:bodyPr/>
                    <a:lstStyle/>
                    <a:p>
                      <a:pPr algn="ctr">
                        <a:spcBef>
                          <a:spcPts val="1200"/>
                        </a:spcBef>
                        <a:defRPr sz="1800"/>
                      </a:pPr>
                      <a:r>
                        <a:rPr sz="1400"/>
                        <a:t>1</a:t>
                      </a:r>
                    </a:p>
                  </a:txBody>
                  <a:tcPr marL="37033" marR="37033" marT="37033" marB="37033" horzOverflow="overflow">
                    <a:solidFill>
                      <a:srgbClr val="E9EFF7"/>
                    </a:solidFill>
                  </a:tcPr>
                </a:tc>
                <a:tc>
                  <a:txBody>
                    <a:bodyPr/>
                    <a:lstStyle/>
                    <a:p>
                      <a:pPr algn="ctr">
                        <a:spcBef>
                          <a:spcPts val="1200"/>
                        </a:spcBef>
                        <a:defRPr sz="1800"/>
                      </a:pPr>
                      <a:r>
                        <a:rPr sz="1400"/>
                        <a:t>1</a:t>
                      </a:r>
                    </a:p>
                  </a:txBody>
                  <a:tcPr marL="37033" marR="37033" marT="37033" marB="37033" horzOverflow="overflow">
                    <a:solidFill>
                      <a:srgbClr val="E9EFF7"/>
                    </a:solidFill>
                  </a:tcPr>
                </a:tc>
                <a:tc>
                  <a:txBody>
                    <a:bodyPr/>
                    <a:lstStyle/>
                    <a:p>
                      <a:pPr algn="ctr">
                        <a:spcBef>
                          <a:spcPts val="1200"/>
                        </a:spcBef>
                        <a:defRPr sz="1800"/>
                      </a:pPr>
                      <a:r>
                        <a:rPr sz="1400"/>
                        <a:t>100%</a:t>
                      </a:r>
                    </a:p>
                  </a:txBody>
                  <a:tcPr marL="37033" marR="37033" marT="37033" marB="37033" horzOverflow="overflow">
                    <a:solidFill>
                      <a:srgbClr val="E9EFF7"/>
                    </a:solidFill>
                  </a:tcPr>
                </a:tc>
                <a:extLst>
                  <a:ext uri="{0D108BD9-81ED-4DB2-BD59-A6C34878D82A}">
                    <a16:rowId xmlns:a16="http://schemas.microsoft.com/office/drawing/2014/main" val="10003"/>
                  </a:ext>
                </a:extLst>
              </a:tr>
            </a:tbl>
          </a:graphicData>
        </a:graphic>
      </p:graphicFrame>
      <p:sp>
        <p:nvSpPr>
          <p:cNvPr id="185" name="Rectangle 2"/>
          <p:cNvSpPr txBox="1"/>
          <p:nvPr/>
        </p:nvSpPr>
        <p:spPr>
          <a:xfrm>
            <a:off x="4582736" y="1239132"/>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Content Placeholder 3"/>
          <p:cNvGraphicFramePr/>
          <p:nvPr/>
        </p:nvGraphicFramePr>
        <p:xfrm>
          <a:off x="334175" y="228600"/>
          <a:ext cx="5761824" cy="5546990"/>
        </p:xfrm>
        <a:graphic>
          <a:graphicData uri="http://schemas.openxmlformats.org/drawingml/2006/table">
            <a:tbl>
              <a:tblPr>
                <a:tableStyleId>{4C3C2611-4C71-4FC5-86AE-919BDF0F9419}</a:tableStyleId>
              </a:tblPr>
              <a:tblGrid>
                <a:gridCol w="470918">
                  <a:extLst>
                    <a:ext uri="{9D8B030D-6E8A-4147-A177-3AD203B41FA5}">
                      <a16:colId xmlns:a16="http://schemas.microsoft.com/office/drawing/2014/main" val="20000"/>
                    </a:ext>
                  </a:extLst>
                </a:gridCol>
                <a:gridCol w="2114516">
                  <a:extLst>
                    <a:ext uri="{9D8B030D-6E8A-4147-A177-3AD203B41FA5}">
                      <a16:colId xmlns:a16="http://schemas.microsoft.com/office/drawing/2014/main" val="20001"/>
                    </a:ext>
                  </a:extLst>
                </a:gridCol>
                <a:gridCol w="3176390">
                  <a:extLst>
                    <a:ext uri="{9D8B030D-6E8A-4147-A177-3AD203B41FA5}">
                      <a16:colId xmlns:a16="http://schemas.microsoft.com/office/drawing/2014/main" val="20002"/>
                    </a:ext>
                  </a:extLst>
                </a:gridCol>
              </a:tblGrid>
              <a:tr h="227854">
                <a:tc gridSpan="2">
                  <a:txBody>
                    <a:bodyPr/>
                    <a:lstStyle/>
                    <a:p>
                      <a:pPr algn="ctr">
                        <a:spcBef>
                          <a:spcPts val="1200"/>
                        </a:spcBef>
                        <a:defRPr sz="1800"/>
                      </a:pPr>
                      <a:r>
                        <a:rPr sz="1100" b="1"/>
                        <a:t>Acceptance Criteria</a:t>
                      </a:r>
                    </a:p>
                  </a:txBody>
                  <a:tcPr marL="35015" marR="35015" marT="35015" marB="35015" horzOverflow="overflow">
                    <a:solidFill>
                      <a:srgbClr val="E9EFF7"/>
                    </a:solidFill>
                  </a:tcPr>
                </a:tc>
                <a:tc hMerge="1">
                  <a:txBody>
                    <a:bodyPr/>
                    <a:lstStyle/>
                    <a:p>
                      <a:endParaRPr lang="en-US"/>
                    </a:p>
                  </a:txBody>
                  <a:tcPr/>
                </a:tc>
                <a:tc>
                  <a:txBody>
                    <a:bodyPr/>
                    <a:lstStyle/>
                    <a:p>
                      <a:pPr algn="ctr">
                        <a:spcBef>
                          <a:spcPts val="1200"/>
                        </a:spcBef>
                        <a:defRPr sz="1800"/>
                      </a:pPr>
                      <a:r>
                        <a:rPr sz="1100" b="1"/>
                        <a:t>Verification</a:t>
                      </a:r>
                    </a:p>
                  </a:txBody>
                  <a:tcPr marL="35015" marR="35015" marT="35015" marB="35015" horzOverflow="overflow">
                    <a:solidFill>
                      <a:srgbClr val="E9EFF7"/>
                    </a:solidFill>
                  </a:tcPr>
                </a:tc>
                <a:extLst>
                  <a:ext uri="{0D108BD9-81ED-4DB2-BD59-A6C34878D82A}">
                    <a16:rowId xmlns:a16="http://schemas.microsoft.com/office/drawing/2014/main" val="10000"/>
                  </a:ext>
                </a:extLst>
              </a:tr>
              <a:tr h="1205366">
                <a:tc>
                  <a:txBody>
                    <a:bodyPr/>
                    <a:lstStyle/>
                    <a:p>
                      <a:pPr algn="l">
                        <a:spcBef>
                          <a:spcPts val="1200"/>
                        </a:spcBef>
                        <a:defRPr sz="1800"/>
                      </a:pPr>
                      <a:r>
                        <a:rPr sz="1100"/>
                        <a:t>110</a:t>
                      </a:r>
                    </a:p>
                  </a:txBody>
                  <a:tcPr marL="35015" marR="35015" marT="35015" marB="35015" horzOverflow="overflow">
                    <a:solidFill>
                      <a:srgbClr val="E9EFF7"/>
                    </a:solidFill>
                  </a:tcPr>
                </a:tc>
                <a:tc>
                  <a:txBody>
                    <a:bodyPr/>
                    <a:lstStyle/>
                    <a:p>
                      <a:pPr algn="l">
                        <a:spcBef>
                          <a:spcPts val="1200"/>
                        </a:spcBef>
                        <a:defRPr sz="1100"/>
                      </a:pPr>
                      <a:r>
                        <a:t>A user cannot submit a form without completing all the mandatory fields</a:t>
                      </a:r>
                    </a:p>
                    <a:p>
                      <a:pPr algn="l">
                        <a:defRPr sz="1100"/>
                      </a:pPr>
                      <a:br/>
                      <a:br/>
                      <a:br/>
                      <a:endParaRPr/>
                    </a:p>
                  </a:txBody>
                  <a:tcPr marL="35015" marR="35015" marT="35015" marB="35015" horzOverflow="overflow">
                    <a:solidFill>
                      <a:srgbClr val="E9EFF7"/>
                    </a:solidFill>
                  </a:tcPr>
                </a:tc>
                <a:tc>
                  <a:txBody>
                    <a:bodyPr/>
                    <a:lstStyle/>
                    <a:p>
                      <a:pPr algn="l">
                        <a:spcBef>
                          <a:spcPts val="1200"/>
                        </a:spcBef>
                        <a:defRPr sz="1800"/>
                      </a:pPr>
                      <a:r>
                        <a:rPr sz="1100"/>
                        <a:t>Create a test case to verify non-empty fields.</a:t>
                      </a:r>
                    </a:p>
                  </a:txBody>
                  <a:tcPr marL="35015" marR="35015" marT="35015" marB="35015" horzOverflow="overflow">
                    <a:solidFill>
                      <a:srgbClr val="E9EFF7"/>
                    </a:solidFill>
                  </a:tcPr>
                </a:tc>
                <a:extLst>
                  <a:ext uri="{0D108BD9-81ED-4DB2-BD59-A6C34878D82A}">
                    <a16:rowId xmlns:a16="http://schemas.microsoft.com/office/drawing/2014/main" val="10001"/>
                  </a:ext>
                </a:extLst>
              </a:tr>
              <a:tr h="554701">
                <a:tc>
                  <a:txBody>
                    <a:bodyPr/>
                    <a:lstStyle/>
                    <a:p>
                      <a:pPr algn="l">
                        <a:spcBef>
                          <a:spcPts val="1200"/>
                        </a:spcBef>
                        <a:defRPr sz="1800"/>
                      </a:pPr>
                      <a:r>
                        <a:rPr sz="1100"/>
                        <a:t>111</a:t>
                      </a:r>
                    </a:p>
                  </a:txBody>
                  <a:tcPr marL="35015" marR="35015" marT="35015" marB="35015" horzOverflow="overflow">
                    <a:solidFill>
                      <a:srgbClr val="E9EFF7"/>
                    </a:solidFill>
                  </a:tcPr>
                </a:tc>
                <a:tc>
                  <a:txBody>
                    <a:bodyPr/>
                    <a:lstStyle/>
                    <a:p>
                      <a:pPr algn="l">
                        <a:spcBef>
                          <a:spcPts val="1200"/>
                        </a:spcBef>
                        <a:defRPr sz="1100"/>
                      </a:pPr>
                      <a:r>
                        <a:t>Information from the form shall be stored in the registration database after form submission</a:t>
                      </a:r>
                    </a:p>
                    <a:p>
                      <a:pPr algn="l">
                        <a:defRPr sz="1100"/>
                      </a:pPr>
                      <a:br/>
                      <a:br/>
                      <a:br/>
                      <a:endParaRPr/>
                    </a:p>
                  </a:txBody>
                  <a:tcPr marL="35015" marR="35015" marT="35015" marB="35015" horzOverflow="overflow">
                    <a:solidFill>
                      <a:srgbClr val="E9EFF7"/>
                    </a:solidFill>
                  </a:tcPr>
                </a:tc>
                <a:tc>
                  <a:txBody>
                    <a:bodyPr/>
                    <a:lstStyle/>
                    <a:p>
                      <a:pPr algn="l">
                        <a:spcBef>
                          <a:spcPts val="1200"/>
                        </a:spcBef>
                        <a:defRPr sz="1800"/>
                      </a:pPr>
                      <a:r>
                        <a:rPr sz="1100"/>
                        <a:t>Create a test case to verify information is stored in the database.</a:t>
                      </a:r>
                    </a:p>
                  </a:txBody>
                  <a:tcPr marL="35015" marR="35015" marT="35015" marB="35015" horzOverflow="overflow">
                    <a:solidFill>
                      <a:srgbClr val="E9EFF7"/>
                    </a:solidFill>
                  </a:tcPr>
                </a:tc>
                <a:extLst>
                  <a:ext uri="{0D108BD9-81ED-4DB2-BD59-A6C34878D82A}">
                    <a16:rowId xmlns:a16="http://schemas.microsoft.com/office/drawing/2014/main" val="10002"/>
                  </a:ext>
                </a:extLst>
              </a:tr>
              <a:tr h="239925">
                <a:tc>
                  <a:txBody>
                    <a:bodyPr/>
                    <a:lstStyle/>
                    <a:p>
                      <a:pPr algn="l">
                        <a:spcBef>
                          <a:spcPts val="1200"/>
                        </a:spcBef>
                        <a:defRPr sz="1800"/>
                      </a:pPr>
                      <a:r>
                        <a:rPr sz="1100"/>
                        <a:t>112</a:t>
                      </a:r>
                    </a:p>
                  </a:txBody>
                  <a:tcPr marL="35015" marR="35015" marT="35015" marB="35015" horzOverflow="overflow">
                    <a:solidFill>
                      <a:srgbClr val="E9EFF7"/>
                    </a:solidFill>
                  </a:tcPr>
                </a:tc>
                <a:tc>
                  <a:txBody>
                    <a:bodyPr/>
                    <a:lstStyle/>
                    <a:p>
                      <a:pPr algn="l">
                        <a:spcBef>
                          <a:spcPts val="1200"/>
                        </a:spcBef>
                        <a:defRPr sz="1100"/>
                      </a:pPr>
                      <a:r>
                        <a:t>Payment shall be accepted via credit card</a:t>
                      </a:r>
                    </a:p>
                    <a:p>
                      <a:pPr algn="l">
                        <a:defRPr sz="1100"/>
                      </a:pPr>
                      <a:br/>
                      <a:br/>
                      <a:br/>
                      <a:br/>
                      <a:endParaRPr/>
                    </a:p>
                  </a:txBody>
                  <a:tcPr marL="35015" marR="35015" marT="35015" marB="35015" horzOverflow="overflow">
                    <a:solidFill>
                      <a:srgbClr val="E9EFF7"/>
                    </a:solidFill>
                  </a:tcPr>
                </a:tc>
                <a:tc>
                  <a:txBody>
                    <a:bodyPr/>
                    <a:lstStyle/>
                    <a:p>
                      <a:pPr algn="l">
                        <a:spcBef>
                          <a:spcPts val="1200"/>
                        </a:spcBef>
                        <a:defRPr sz="1800"/>
                      </a:pPr>
                      <a:r>
                        <a:rPr sz="1100"/>
                        <a:t>Create a test case to verify the credit card payment method from the bank.</a:t>
                      </a:r>
                    </a:p>
                  </a:txBody>
                  <a:tcPr marL="35015" marR="35015" marT="35015" marB="35015" horzOverflow="overflow">
                    <a:solidFill>
                      <a:srgbClr val="E9EFF7"/>
                    </a:solidFill>
                  </a:tcPr>
                </a:tc>
                <a:extLst>
                  <a:ext uri="{0D108BD9-81ED-4DB2-BD59-A6C34878D82A}">
                    <a16:rowId xmlns:a16="http://schemas.microsoft.com/office/drawing/2014/main" val="10003"/>
                  </a:ext>
                </a:extLst>
              </a:tr>
              <a:tr h="624582">
                <a:tc>
                  <a:txBody>
                    <a:bodyPr/>
                    <a:lstStyle/>
                    <a:p>
                      <a:pPr algn="l">
                        <a:spcBef>
                          <a:spcPts val="1200"/>
                        </a:spcBef>
                        <a:defRPr sz="1800"/>
                      </a:pPr>
                      <a:r>
                        <a:rPr sz="1100"/>
                        <a:t>113</a:t>
                      </a:r>
                    </a:p>
                  </a:txBody>
                  <a:tcPr marL="35015" marR="35015" marT="35015" marB="35015" horzOverflow="overflow">
                    <a:solidFill>
                      <a:srgbClr val="E9EFF7"/>
                    </a:solidFill>
                  </a:tcPr>
                </a:tc>
                <a:tc>
                  <a:txBody>
                    <a:bodyPr/>
                    <a:lstStyle/>
                    <a:p>
                      <a:pPr algn="l">
                        <a:defRPr sz="1100"/>
                      </a:pPr>
                      <a:r>
                        <a:t>An acknowledgment email shall be sent to the user after submitting the form.</a:t>
                      </a:r>
                    </a:p>
                    <a:p>
                      <a:pPr algn="l">
                        <a:defRPr sz="1100"/>
                      </a:pPr>
                      <a:br/>
                      <a:br/>
                      <a:br/>
                      <a:br/>
                      <a:br/>
                      <a:endParaRPr/>
                    </a:p>
                  </a:txBody>
                  <a:tcPr marL="35015" marR="35015" marT="35015" marB="35015" horzOverflow="overflow">
                    <a:solidFill>
                      <a:srgbClr val="E9EFF7"/>
                    </a:solidFill>
                  </a:tcPr>
                </a:tc>
                <a:tc>
                  <a:txBody>
                    <a:bodyPr/>
                    <a:lstStyle/>
                    <a:p>
                      <a:pPr algn="l">
                        <a:spcBef>
                          <a:spcPts val="1200"/>
                        </a:spcBef>
                        <a:defRPr sz="1800"/>
                      </a:pPr>
                      <a:r>
                        <a:rPr sz="1100"/>
                        <a:t>Create test cases to verify sending of acknowledgement email after successful payment.</a:t>
                      </a:r>
                    </a:p>
                  </a:txBody>
                  <a:tcPr marL="35015" marR="35015" marT="35015" marB="35015" horzOverflow="overflow">
                    <a:solidFill>
                      <a:srgbClr val="E9EFF7"/>
                    </a:solidFill>
                  </a:tcPr>
                </a:tc>
                <a:extLst>
                  <a:ext uri="{0D108BD9-81ED-4DB2-BD59-A6C34878D82A}">
                    <a16:rowId xmlns:a16="http://schemas.microsoft.com/office/drawing/2014/main" val="10004"/>
                  </a:ext>
                </a:extLst>
              </a:tr>
            </a:tbl>
          </a:graphicData>
        </a:graphic>
      </p:graphicFrame>
      <p:sp>
        <p:nvSpPr>
          <p:cNvPr id="188" name="Rectangle 1"/>
          <p:cNvSpPr txBox="1"/>
          <p:nvPr/>
        </p:nvSpPr>
        <p:spPr>
          <a:xfrm>
            <a:off x="45719" y="-213431"/>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graphicFrame>
        <p:nvGraphicFramePr>
          <p:cNvPr id="189" name="Table 5"/>
          <p:cNvGraphicFramePr/>
          <p:nvPr>
            <p:extLst>
              <p:ext uri="{D42A27DB-BD31-4B8C-83A1-F6EECF244321}">
                <p14:modId xmlns:p14="http://schemas.microsoft.com/office/powerpoint/2010/main" val="284028981"/>
              </p:ext>
            </p:extLst>
          </p:nvPr>
        </p:nvGraphicFramePr>
        <p:xfrm>
          <a:off x="6244944" y="228599"/>
          <a:ext cx="5612880" cy="5562347"/>
        </p:xfrm>
        <a:graphic>
          <a:graphicData uri="http://schemas.openxmlformats.org/drawingml/2006/table">
            <a:tbl>
              <a:tblPr>
                <a:tableStyleId>{4C3C2611-4C71-4FC5-86AE-919BDF0F9419}</a:tableStyleId>
              </a:tblPr>
              <a:tblGrid>
                <a:gridCol w="458745">
                  <a:extLst>
                    <a:ext uri="{9D8B030D-6E8A-4147-A177-3AD203B41FA5}">
                      <a16:colId xmlns:a16="http://schemas.microsoft.com/office/drawing/2014/main" val="20000"/>
                    </a:ext>
                  </a:extLst>
                </a:gridCol>
                <a:gridCol w="3606995">
                  <a:extLst>
                    <a:ext uri="{9D8B030D-6E8A-4147-A177-3AD203B41FA5}">
                      <a16:colId xmlns:a16="http://schemas.microsoft.com/office/drawing/2014/main" val="20001"/>
                    </a:ext>
                  </a:extLst>
                </a:gridCol>
                <a:gridCol w="1547140">
                  <a:extLst>
                    <a:ext uri="{9D8B030D-6E8A-4147-A177-3AD203B41FA5}">
                      <a16:colId xmlns:a16="http://schemas.microsoft.com/office/drawing/2014/main" val="20002"/>
                    </a:ext>
                  </a:extLst>
                </a:gridCol>
              </a:tblGrid>
              <a:tr h="211673">
                <a:tc>
                  <a:txBody>
                    <a:bodyPr/>
                    <a:lstStyle/>
                    <a:p>
                      <a:pPr algn="ctr">
                        <a:defRPr sz="1800"/>
                      </a:pPr>
                      <a:r>
                        <a:rPr sz="1000" b="1"/>
                        <a:t>ID</a:t>
                      </a:r>
                    </a:p>
                  </a:txBody>
                  <a:tcPr marL="37315" marR="37315" marT="37315" marB="37315" horzOverflow="overflow">
                    <a:solidFill>
                      <a:srgbClr val="E9EFF7"/>
                    </a:solidFill>
                  </a:tcPr>
                </a:tc>
                <a:tc>
                  <a:txBody>
                    <a:bodyPr/>
                    <a:lstStyle/>
                    <a:p>
                      <a:pPr algn="ctr">
                        <a:defRPr sz="1800"/>
                      </a:pPr>
                      <a:r>
                        <a:rPr sz="1000" b="1"/>
                        <a:t>Tasks</a:t>
                      </a:r>
                    </a:p>
                  </a:txBody>
                  <a:tcPr marL="37315" marR="37315" marT="37315" marB="37315" horzOverflow="overflow">
                    <a:solidFill>
                      <a:srgbClr val="E9EFF7"/>
                    </a:solidFill>
                  </a:tcPr>
                </a:tc>
                <a:tc>
                  <a:txBody>
                    <a:bodyPr/>
                    <a:lstStyle/>
                    <a:p>
                      <a:pPr algn="ctr">
                        <a:defRPr sz="1800"/>
                      </a:pPr>
                      <a:r>
                        <a:rPr sz="1000" b="1"/>
                        <a:t>Resource</a:t>
                      </a:r>
                    </a:p>
                  </a:txBody>
                  <a:tcPr marL="37315" marR="37315" marT="37315" marB="37315" horzOverflow="overflow">
                    <a:solidFill>
                      <a:srgbClr val="E9EFF7"/>
                    </a:solidFill>
                  </a:tcPr>
                </a:tc>
                <a:extLst>
                  <a:ext uri="{0D108BD9-81ED-4DB2-BD59-A6C34878D82A}">
                    <a16:rowId xmlns:a16="http://schemas.microsoft.com/office/drawing/2014/main" val="10000"/>
                  </a:ext>
                </a:extLst>
              </a:tr>
              <a:tr h="1213788">
                <a:tc>
                  <a:txBody>
                    <a:bodyPr/>
                    <a:lstStyle/>
                    <a:p>
                      <a:pPr algn="ctr">
                        <a:defRPr sz="1800"/>
                      </a:pPr>
                      <a:r>
                        <a:rPr sz="1000"/>
                        <a:t>1</a:t>
                      </a:r>
                    </a:p>
                  </a:txBody>
                  <a:tcPr marL="37315" marR="37315" marT="37315" marB="37315" horzOverflow="overflow">
                    <a:solidFill>
                      <a:srgbClr val="E9EFF7"/>
                    </a:solidFill>
                  </a:tcPr>
                </a:tc>
                <a:tc>
                  <a:txBody>
                    <a:bodyPr/>
                    <a:lstStyle/>
                    <a:p>
                      <a:pPr algn="l">
                        <a:defRPr sz="1000"/>
                      </a:pPr>
                      <a:r>
                        <a:t>Create a registration page with all required fields (FName, LName, organization, Address details, email, credit card details, Username, Password) and register button at the bottom, also have the same for Admin</a:t>
                      </a:r>
                    </a:p>
                    <a:p>
                      <a:pPr algn="l">
                        <a:defRPr sz="1000"/>
                      </a:pPr>
                      <a:br/>
                      <a:br/>
                      <a:endParaRPr/>
                    </a:p>
                  </a:txBody>
                  <a:tcPr marL="37315" marR="37315" marT="37315" marB="37315" horzOverflow="overflow">
                    <a:solidFill>
                      <a:srgbClr val="E9EFF7"/>
                    </a:solidFill>
                  </a:tcPr>
                </a:tc>
                <a:tc>
                  <a:txBody>
                    <a:bodyPr/>
                    <a:lstStyle/>
                    <a:p>
                      <a:pPr algn="l">
                        <a:defRPr sz="1000"/>
                      </a:pPr>
                      <a:r>
                        <a:t> </a:t>
                      </a:r>
                    </a:p>
                    <a:p>
                      <a:pPr algn="l">
                        <a:defRPr sz="1000"/>
                      </a:pPr>
                      <a:r>
                        <a:t>Team member 1</a:t>
                      </a:r>
                    </a:p>
                  </a:txBody>
                  <a:tcPr marL="37315" marR="37315" marT="37315" marB="37315" horzOverflow="overflow">
                    <a:solidFill>
                      <a:srgbClr val="E9EFF7"/>
                    </a:solidFill>
                  </a:tcPr>
                </a:tc>
                <a:extLst>
                  <a:ext uri="{0D108BD9-81ED-4DB2-BD59-A6C34878D82A}">
                    <a16:rowId xmlns:a16="http://schemas.microsoft.com/office/drawing/2014/main" val="10001"/>
                  </a:ext>
                </a:extLst>
              </a:tr>
              <a:tr h="969247">
                <a:tc>
                  <a:txBody>
                    <a:bodyPr/>
                    <a:lstStyle/>
                    <a:p>
                      <a:pPr algn="ctr">
                        <a:defRPr sz="1800"/>
                      </a:pPr>
                      <a:r>
                        <a:rPr sz="1000"/>
                        <a:t>2</a:t>
                      </a:r>
                    </a:p>
                  </a:txBody>
                  <a:tcPr marL="37315" marR="37315" marT="37315" marB="37315" horzOverflow="overflow">
                    <a:solidFill>
                      <a:srgbClr val="E9EFF7"/>
                    </a:solidFill>
                  </a:tcPr>
                </a:tc>
                <a:tc>
                  <a:txBody>
                    <a:bodyPr/>
                    <a:lstStyle/>
                    <a:p>
                      <a:pPr algn="l">
                        <a:defRPr sz="1000"/>
                      </a:pPr>
                      <a:r>
                        <a:t>Create a registration page with all required fields (Username and Password) and Login button at the bottom.</a:t>
                      </a:r>
                    </a:p>
                    <a:p>
                      <a:pPr algn="l">
                        <a:defRPr sz="1000"/>
                      </a:pPr>
                      <a:br/>
                      <a:br/>
                      <a:endParaRPr/>
                    </a:p>
                  </a:txBody>
                  <a:tcPr marL="37315" marR="37315" marT="37315" marB="37315" horzOverflow="overflow">
                    <a:solidFill>
                      <a:srgbClr val="E9EFF7"/>
                    </a:solidFill>
                  </a:tcPr>
                </a:tc>
                <a:tc>
                  <a:txBody>
                    <a:bodyPr/>
                    <a:lstStyle/>
                    <a:p>
                      <a:pPr algn="l">
                        <a:defRPr sz="1000"/>
                      </a:pPr>
                      <a:r>
                        <a:t> </a:t>
                      </a:r>
                    </a:p>
                    <a:p>
                      <a:pPr algn="l">
                        <a:defRPr sz="1000"/>
                      </a:pPr>
                      <a:r>
                        <a:t>Team member 2</a:t>
                      </a:r>
                    </a:p>
                  </a:txBody>
                  <a:tcPr marL="37315" marR="37315" marT="37315" marB="37315" horzOverflow="overflow">
                    <a:solidFill>
                      <a:srgbClr val="E9EFF7"/>
                    </a:solidFill>
                  </a:tcPr>
                </a:tc>
                <a:extLst>
                  <a:ext uri="{0D108BD9-81ED-4DB2-BD59-A6C34878D82A}">
                    <a16:rowId xmlns:a16="http://schemas.microsoft.com/office/drawing/2014/main" val="10002"/>
                  </a:ext>
                </a:extLst>
              </a:tr>
              <a:tr h="969247">
                <a:tc>
                  <a:txBody>
                    <a:bodyPr/>
                    <a:lstStyle/>
                    <a:p>
                      <a:pPr algn="ctr">
                        <a:defRPr sz="1800"/>
                      </a:pPr>
                      <a:r>
                        <a:rPr sz="1000"/>
                        <a:t>3</a:t>
                      </a:r>
                    </a:p>
                  </a:txBody>
                  <a:tcPr marL="37315" marR="37315" marT="37315" marB="37315" horzOverflow="overflow">
                    <a:solidFill>
                      <a:srgbClr val="E9EFF7"/>
                    </a:solidFill>
                  </a:tcPr>
                </a:tc>
                <a:tc>
                  <a:txBody>
                    <a:bodyPr/>
                    <a:lstStyle/>
                    <a:p>
                      <a:pPr algn="l">
                        <a:defRPr sz="1000"/>
                      </a:pPr>
                      <a:r>
                        <a:t>Develop a backend functionality that checks required fields are non-empty when the user clicks on register button.</a:t>
                      </a:r>
                    </a:p>
                    <a:p>
                      <a:pPr algn="l">
                        <a:defRPr sz="1000"/>
                      </a:pPr>
                      <a:br/>
                      <a:br/>
                      <a:endParaRPr/>
                    </a:p>
                  </a:txBody>
                  <a:tcPr marL="37315" marR="37315" marT="37315" marB="37315" horzOverflow="overflow">
                    <a:solidFill>
                      <a:srgbClr val="E9EFF7"/>
                    </a:solidFill>
                  </a:tcPr>
                </a:tc>
                <a:tc>
                  <a:txBody>
                    <a:bodyPr/>
                    <a:lstStyle/>
                    <a:p>
                      <a:pPr algn="l">
                        <a:defRPr sz="1000"/>
                      </a:pPr>
                      <a:r>
                        <a:t> </a:t>
                      </a:r>
                    </a:p>
                    <a:p>
                      <a:pPr algn="l">
                        <a:defRPr sz="1000"/>
                      </a:pPr>
                      <a:r>
                        <a:t>Team member 3</a:t>
                      </a:r>
                    </a:p>
                  </a:txBody>
                  <a:tcPr marL="37315" marR="37315" marT="37315" marB="37315" horzOverflow="overflow">
                    <a:solidFill>
                      <a:srgbClr val="E9EFF7"/>
                    </a:solidFill>
                  </a:tcPr>
                </a:tc>
                <a:extLst>
                  <a:ext uri="{0D108BD9-81ED-4DB2-BD59-A6C34878D82A}">
                    <a16:rowId xmlns:a16="http://schemas.microsoft.com/office/drawing/2014/main" val="10003"/>
                  </a:ext>
                </a:extLst>
              </a:tr>
              <a:tr h="969247">
                <a:tc>
                  <a:txBody>
                    <a:bodyPr/>
                    <a:lstStyle/>
                    <a:p>
                      <a:pPr algn="ctr">
                        <a:defRPr sz="1800"/>
                      </a:pPr>
                      <a:r>
                        <a:rPr sz="1000"/>
                        <a:t>4</a:t>
                      </a:r>
                    </a:p>
                  </a:txBody>
                  <a:tcPr marL="37315" marR="37315" marT="37315" marB="37315" horzOverflow="overflow">
                    <a:solidFill>
                      <a:srgbClr val="E9EFF7"/>
                    </a:solidFill>
                  </a:tcPr>
                </a:tc>
                <a:tc>
                  <a:txBody>
                    <a:bodyPr/>
                    <a:lstStyle/>
                    <a:p>
                      <a:pPr algn="l">
                        <a:defRPr sz="1000"/>
                      </a:pPr>
                      <a:r>
                        <a:t>Built a functionality which verifies payment from bank based on credit card details at 1.</a:t>
                      </a:r>
                    </a:p>
                    <a:p>
                      <a:pPr algn="l">
                        <a:defRPr sz="1000"/>
                      </a:pPr>
                      <a:br/>
                      <a:br/>
                      <a:endParaRPr/>
                    </a:p>
                  </a:txBody>
                  <a:tcPr marL="37315" marR="37315" marT="37315" marB="37315" horzOverflow="overflow">
                    <a:solidFill>
                      <a:srgbClr val="E9EFF7"/>
                    </a:solidFill>
                  </a:tcPr>
                </a:tc>
                <a:tc>
                  <a:txBody>
                    <a:bodyPr/>
                    <a:lstStyle/>
                    <a:p>
                      <a:pPr algn="l">
                        <a:defRPr sz="1000"/>
                      </a:pPr>
                      <a:r>
                        <a:t> </a:t>
                      </a:r>
                    </a:p>
                    <a:p>
                      <a:pPr algn="l">
                        <a:defRPr sz="1000"/>
                      </a:pPr>
                      <a:r>
                        <a:t>Team member 4</a:t>
                      </a:r>
                    </a:p>
                  </a:txBody>
                  <a:tcPr marL="37315" marR="37315" marT="37315" marB="37315" horzOverflow="overflow">
                    <a:solidFill>
                      <a:srgbClr val="E9EFF7"/>
                    </a:solidFill>
                  </a:tcPr>
                </a:tc>
                <a:extLst>
                  <a:ext uri="{0D108BD9-81ED-4DB2-BD59-A6C34878D82A}">
                    <a16:rowId xmlns:a16="http://schemas.microsoft.com/office/drawing/2014/main" val="10004"/>
                  </a:ext>
                </a:extLst>
              </a:tr>
              <a:tr h="1213788">
                <a:tc>
                  <a:txBody>
                    <a:bodyPr/>
                    <a:lstStyle/>
                    <a:p>
                      <a:pPr algn="ctr">
                        <a:defRPr sz="1800"/>
                      </a:pPr>
                      <a:r>
                        <a:rPr sz="1000"/>
                        <a:t>5</a:t>
                      </a:r>
                    </a:p>
                  </a:txBody>
                  <a:tcPr marL="37315" marR="37315" marT="37315" marB="37315" horzOverflow="overflow">
                    <a:solidFill>
                      <a:srgbClr val="E9EFF7"/>
                    </a:solidFill>
                  </a:tcPr>
                </a:tc>
                <a:tc>
                  <a:txBody>
                    <a:bodyPr/>
                    <a:lstStyle/>
                    <a:p>
                      <a:pPr algn="l">
                        <a:defRPr sz="1000"/>
                      </a:pPr>
                      <a:r>
                        <a:t>Built a functionality which stores registration data in the database according to the specifications and sends acknowledgement email to the registered email else display payment failure message.</a:t>
                      </a:r>
                    </a:p>
                    <a:p>
                      <a:pPr algn="l">
                        <a:defRPr sz="1000"/>
                      </a:pPr>
                      <a:br/>
                      <a:br/>
                      <a:endParaRPr/>
                    </a:p>
                  </a:txBody>
                  <a:tcPr marL="37315" marR="37315" marT="37315" marB="37315" horzOverflow="overflow">
                    <a:solidFill>
                      <a:srgbClr val="E9EFF7"/>
                    </a:solidFill>
                  </a:tcPr>
                </a:tc>
                <a:tc>
                  <a:txBody>
                    <a:bodyPr/>
                    <a:lstStyle/>
                    <a:p>
                      <a:pPr algn="l">
                        <a:defRPr sz="1000"/>
                      </a:pPr>
                      <a:r>
                        <a:rPr dirty="0"/>
                        <a:t> </a:t>
                      </a:r>
                    </a:p>
                    <a:p>
                      <a:pPr algn="l">
                        <a:defRPr sz="1000"/>
                      </a:pPr>
                      <a:r>
                        <a:rPr dirty="0"/>
                        <a:t>Team member </a:t>
                      </a:r>
                      <a:r>
                        <a:rPr lang="en-IN" dirty="0"/>
                        <a:t>4</a:t>
                      </a:r>
                      <a:endParaRPr dirty="0"/>
                    </a:p>
                  </a:txBody>
                  <a:tcPr marL="37315" marR="37315" marT="37315" marB="37315" horzOverflow="overflow">
                    <a:solidFill>
                      <a:srgbClr val="E9EFF7"/>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noGrp="1"/>
          </p:cNvSpPr>
          <p:nvPr>
            <p:ph type="title"/>
          </p:nvPr>
        </p:nvSpPr>
        <p:spPr>
          <a:prstGeom prst="rect">
            <a:avLst/>
          </a:prstGeom>
        </p:spPr>
        <p:txBody>
          <a:bodyPr/>
          <a:lstStyle/>
          <a:p>
            <a:pPr>
              <a:defRPr>
                <a:solidFill>
                  <a:srgbClr val="D83E48"/>
                </a:solidFill>
              </a:defRPr>
            </a:pPr>
            <a:r>
              <a:t>Sprint</a:t>
            </a:r>
            <a:r>
              <a:rPr>
                <a:solidFill>
                  <a:srgbClr val="C00000"/>
                </a:solidFill>
              </a:rPr>
              <a:t> </a:t>
            </a:r>
            <a:r>
              <a:t>2 </a:t>
            </a:r>
          </a:p>
        </p:txBody>
      </p:sp>
      <p:sp>
        <p:nvSpPr>
          <p:cNvPr id="192" name="Rectangle 2"/>
          <p:cNvSpPr txBox="1"/>
          <p:nvPr/>
        </p:nvSpPr>
        <p:spPr>
          <a:xfrm>
            <a:off x="8287350" y="705802"/>
            <a:ext cx="3020730" cy="946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spcBef>
                <a:spcPts val="1200"/>
              </a:spcBef>
              <a:defRPr sz="1200" b="1">
                <a:latin typeface="Arial"/>
                <a:ea typeface="Arial"/>
                <a:cs typeface="Arial"/>
                <a:sym typeface="Arial"/>
              </a:defRPr>
            </a:pPr>
            <a:r>
              <a:t>Estimated User Story Points: </a:t>
            </a:r>
            <a:r>
              <a:rPr b="0"/>
              <a:t>10</a:t>
            </a:r>
          </a:p>
          <a:p>
            <a:pPr algn="r">
              <a:spcBef>
                <a:spcPts val="1200"/>
              </a:spcBef>
              <a:defRPr sz="1200" b="1">
                <a:latin typeface="Arial"/>
                <a:ea typeface="Arial"/>
                <a:cs typeface="Arial"/>
                <a:sym typeface="Arial"/>
              </a:defRPr>
            </a:pPr>
            <a:r>
              <a:t>Actual Completed User Story Points:</a:t>
            </a:r>
            <a:r>
              <a:rPr b="0"/>
              <a:t> 14</a:t>
            </a:r>
          </a:p>
          <a:p>
            <a:pPr algn="r">
              <a:defRPr sz="1200"/>
            </a:pPr>
            <a:br/>
            <a:endParaRPr/>
          </a:p>
        </p:txBody>
      </p:sp>
      <p:graphicFrame>
        <p:nvGraphicFramePr>
          <p:cNvPr id="193" name="Table 3"/>
          <p:cNvGraphicFramePr/>
          <p:nvPr/>
        </p:nvGraphicFramePr>
        <p:xfrm>
          <a:off x="838200" y="1690688"/>
          <a:ext cx="10657115" cy="3609780"/>
        </p:xfrm>
        <a:graphic>
          <a:graphicData uri="http://schemas.openxmlformats.org/drawingml/2006/table">
            <a:tbl>
              <a:tblPr>
                <a:tableStyleId>{4C3C2611-4C71-4FC5-86AE-919BDF0F9419}</a:tableStyleId>
              </a:tblPr>
              <a:tblGrid>
                <a:gridCol w="893822">
                  <a:extLst>
                    <a:ext uri="{9D8B030D-6E8A-4147-A177-3AD203B41FA5}">
                      <a16:colId xmlns:a16="http://schemas.microsoft.com/office/drawing/2014/main" val="20000"/>
                    </a:ext>
                  </a:extLst>
                </a:gridCol>
                <a:gridCol w="1263442">
                  <a:extLst>
                    <a:ext uri="{9D8B030D-6E8A-4147-A177-3AD203B41FA5}">
                      <a16:colId xmlns:a16="http://schemas.microsoft.com/office/drawing/2014/main" val="20001"/>
                    </a:ext>
                  </a:extLst>
                </a:gridCol>
                <a:gridCol w="2604059">
                  <a:extLst>
                    <a:ext uri="{9D8B030D-6E8A-4147-A177-3AD203B41FA5}">
                      <a16:colId xmlns:a16="http://schemas.microsoft.com/office/drawing/2014/main" val="20002"/>
                    </a:ext>
                  </a:extLst>
                </a:gridCol>
                <a:gridCol w="1271979">
                  <a:extLst>
                    <a:ext uri="{9D8B030D-6E8A-4147-A177-3AD203B41FA5}">
                      <a16:colId xmlns:a16="http://schemas.microsoft.com/office/drawing/2014/main" val="20003"/>
                    </a:ext>
                  </a:extLst>
                </a:gridCol>
                <a:gridCol w="1271979">
                  <a:extLst>
                    <a:ext uri="{9D8B030D-6E8A-4147-A177-3AD203B41FA5}">
                      <a16:colId xmlns:a16="http://schemas.microsoft.com/office/drawing/2014/main" val="20004"/>
                    </a:ext>
                  </a:extLst>
                </a:gridCol>
                <a:gridCol w="1770454">
                  <a:extLst>
                    <a:ext uri="{9D8B030D-6E8A-4147-A177-3AD203B41FA5}">
                      <a16:colId xmlns:a16="http://schemas.microsoft.com/office/drawing/2014/main" val="20005"/>
                    </a:ext>
                  </a:extLst>
                </a:gridCol>
                <a:gridCol w="1581380">
                  <a:extLst>
                    <a:ext uri="{9D8B030D-6E8A-4147-A177-3AD203B41FA5}">
                      <a16:colId xmlns:a16="http://schemas.microsoft.com/office/drawing/2014/main" val="20006"/>
                    </a:ext>
                  </a:extLst>
                </a:gridCol>
              </a:tblGrid>
              <a:tr h="317724">
                <a:tc>
                  <a:txBody>
                    <a:bodyPr/>
                    <a:lstStyle/>
                    <a:p>
                      <a:pPr algn="ctr">
                        <a:spcBef>
                          <a:spcPts val="1200"/>
                        </a:spcBef>
                        <a:defRPr sz="1800"/>
                      </a:pPr>
                      <a:r>
                        <a:rPr sz="1100" b="1"/>
                        <a:t>ID</a:t>
                      </a:r>
                    </a:p>
                  </a:txBody>
                  <a:tcPr marL="30531" marR="30531" marT="30531" marB="30531" horzOverflow="overflow">
                    <a:solidFill>
                      <a:srgbClr val="E9EFF7"/>
                    </a:solidFill>
                  </a:tcPr>
                </a:tc>
                <a:tc>
                  <a:txBody>
                    <a:bodyPr/>
                    <a:lstStyle/>
                    <a:p>
                      <a:pPr algn="ctr">
                        <a:spcBef>
                          <a:spcPts val="1200"/>
                        </a:spcBef>
                        <a:defRPr sz="1800"/>
                      </a:pPr>
                      <a:r>
                        <a:rPr sz="1100" b="1"/>
                        <a:t>Added</a:t>
                      </a:r>
                    </a:p>
                  </a:txBody>
                  <a:tcPr marL="30531" marR="30531" marT="30531" marB="30531" horzOverflow="overflow">
                    <a:solidFill>
                      <a:srgbClr val="E9EFF7"/>
                    </a:solidFill>
                  </a:tcPr>
                </a:tc>
                <a:tc>
                  <a:txBody>
                    <a:bodyPr/>
                    <a:lstStyle/>
                    <a:p>
                      <a:pPr algn="ctr">
                        <a:spcBef>
                          <a:spcPts val="1200"/>
                        </a:spcBef>
                        <a:defRPr sz="1800"/>
                      </a:pPr>
                      <a:r>
                        <a:rPr sz="1100" b="1"/>
                        <a:t>Description</a:t>
                      </a:r>
                    </a:p>
                  </a:txBody>
                  <a:tcPr marL="30531" marR="30531" marT="30531" marB="30531" horzOverflow="overflow">
                    <a:solidFill>
                      <a:srgbClr val="E9EFF7"/>
                    </a:solidFill>
                  </a:tcPr>
                </a:tc>
                <a:tc>
                  <a:txBody>
                    <a:bodyPr/>
                    <a:lstStyle/>
                    <a:p>
                      <a:pPr algn="ctr">
                        <a:spcBef>
                          <a:spcPts val="1200"/>
                        </a:spcBef>
                        <a:defRPr sz="1800"/>
                      </a:pPr>
                      <a:r>
                        <a:rPr sz="1100" b="1"/>
                        <a:t>Status</a:t>
                      </a:r>
                    </a:p>
                  </a:txBody>
                  <a:tcPr marL="30531" marR="30531" marT="30531" marB="30531" horzOverflow="overflow">
                    <a:solidFill>
                      <a:srgbClr val="E9EFF7"/>
                    </a:solidFill>
                  </a:tcPr>
                </a:tc>
                <a:tc>
                  <a:txBody>
                    <a:bodyPr/>
                    <a:lstStyle/>
                    <a:p>
                      <a:pPr algn="ctr">
                        <a:spcBef>
                          <a:spcPts val="1200"/>
                        </a:spcBef>
                        <a:defRPr sz="1800"/>
                      </a:pPr>
                      <a:r>
                        <a:rPr sz="1100" b="1"/>
                        <a:t>Story Points</a:t>
                      </a:r>
                    </a:p>
                  </a:txBody>
                  <a:tcPr marL="30531" marR="30531" marT="30531" marB="30531" horzOverflow="overflow">
                    <a:solidFill>
                      <a:srgbClr val="E9EFF7"/>
                    </a:solidFill>
                  </a:tcPr>
                </a:tc>
                <a:tc>
                  <a:txBody>
                    <a:bodyPr/>
                    <a:lstStyle/>
                    <a:p>
                      <a:pPr algn="ctr">
                        <a:spcBef>
                          <a:spcPts val="1200"/>
                        </a:spcBef>
                        <a:defRPr sz="1800"/>
                      </a:pPr>
                      <a:r>
                        <a:rPr sz="1100" b="1"/>
                        <a:t>Actual Equivalent Story Points</a:t>
                      </a:r>
                    </a:p>
                  </a:txBody>
                  <a:tcPr marL="30531" marR="30531" marT="30531" marB="30531" horzOverflow="overflow">
                    <a:solidFill>
                      <a:srgbClr val="E9EFF7"/>
                    </a:solidFill>
                  </a:tcPr>
                </a:tc>
                <a:tc>
                  <a:txBody>
                    <a:bodyPr/>
                    <a:lstStyle/>
                    <a:p>
                      <a:pPr algn="ctr">
                        <a:spcBef>
                          <a:spcPts val="1200"/>
                        </a:spcBef>
                        <a:defRPr sz="1800"/>
                      </a:pPr>
                      <a:r>
                        <a:rPr sz="1100" b="1"/>
                        <a:t>% Completed</a:t>
                      </a:r>
                    </a:p>
                  </a:txBody>
                  <a:tcPr marL="30531" marR="30531" marT="30531" marB="30531" horzOverflow="overflow">
                    <a:solidFill>
                      <a:srgbClr val="E9EFF7"/>
                    </a:solidFill>
                  </a:tcPr>
                </a:tc>
                <a:extLst>
                  <a:ext uri="{0D108BD9-81ED-4DB2-BD59-A6C34878D82A}">
                    <a16:rowId xmlns:a16="http://schemas.microsoft.com/office/drawing/2014/main" val="10000"/>
                  </a:ext>
                </a:extLst>
              </a:tr>
              <a:tr h="741560">
                <a:tc>
                  <a:txBody>
                    <a:bodyPr/>
                    <a:lstStyle/>
                    <a:p>
                      <a:pPr algn="l">
                        <a:spcBef>
                          <a:spcPts val="1200"/>
                        </a:spcBef>
                        <a:defRPr sz="1800"/>
                      </a:pPr>
                      <a:r>
                        <a:rPr sz="1100"/>
                        <a:t>200</a:t>
                      </a:r>
                    </a:p>
                  </a:txBody>
                  <a:tcPr marL="30531" marR="30531" marT="30531" marB="30531" horzOverflow="overflow">
                    <a:solidFill>
                      <a:srgbClr val="E9EFF7"/>
                    </a:solidFill>
                  </a:tcPr>
                </a:tc>
                <a:tc>
                  <a:txBody>
                    <a:bodyPr/>
                    <a:lstStyle/>
                    <a:p>
                      <a:pPr algn="l">
                        <a:spcBef>
                          <a:spcPts val="1200"/>
                        </a:spcBef>
                        <a:defRPr sz="1800"/>
                      </a:pPr>
                      <a:r>
                        <a:rPr sz="1100"/>
                        <a:t>Onset</a:t>
                      </a:r>
                    </a:p>
                  </a:txBody>
                  <a:tcPr marL="30531" marR="30531" marT="30531" marB="30531" horzOverflow="overflow">
                    <a:solidFill>
                      <a:srgbClr val="E9EFF7"/>
                    </a:solidFill>
                  </a:tcPr>
                </a:tc>
                <a:tc>
                  <a:txBody>
                    <a:bodyPr/>
                    <a:lstStyle/>
                    <a:p>
                      <a:pPr algn="l">
                        <a:lnSpc>
                          <a:spcPct val="150000"/>
                        </a:lnSpc>
                        <a:spcBef>
                          <a:spcPts val="1200"/>
                        </a:spcBef>
                        <a:defRPr sz="1800"/>
                      </a:pPr>
                      <a:r>
                        <a:rPr sz="1100"/>
                        <a:t>As a End User, I want to be able to download the app from the website So that I can launch the app locally</a:t>
                      </a:r>
                    </a:p>
                  </a:txBody>
                  <a:tcPr marL="30531" marR="30531" marT="30531" marB="30531" horzOverflow="overflow">
                    <a:solidFill>
                      <a:srgbClr val="E9EFF7"/>
                    </a:solidFill>
                  </a:tcPr>
                </a:tc>
                <a:tc>
                  <a:txBody>
                    <a:bodyPr/>
                    <a:lstStyle/>
                    <a:p>
                      <a:pPr algn="ctr">
                        <a:spcBef>
                          <a:spcPts val="1200"/>
                        </a:spcBef>
                        <a:defRPr sz="1800"/>
                      </a:pPr>
                      <a:r>
                        <a:rPr sz="1100"/>
                        <a:t>C</a:t>
                      </a:r>
                    </a:p>
                  </a:txBody>
                  <a:tcPr marL="30531" marR="30531" marT="30531" marB="30531" horzOverflow="overflow">
                    <a:solidFill>
                      <a:srgbClr val="E9EFF7"/>
                    </a:solidFill>
                  </a:tcPr>
                </a:tc>
                <a:tc>
                  <a:txBody>
                    <a:bodyPr/>
                    <a:lstStyle/>
                    <a:p>
                      <a:pPr algn="ctr">
                        <a:spcBef>
                          <a:spcPts val="1200"/>
                        </a:spcBef>
                        <a:defRPr sz="1800"/>
                      </a:pPr>
                      <a:r>
                        <a:rPr sz="1100"/>
                        <a:t>2</a:t>
                      </a:r>
                    </a:p>
                  </a:txBody>
                  <a:tcPr marL="30531" marR="30531" marT="30531" marB="30531" horzOverflow="overflow">
                    <a:solidFill>
                      <a:srgbClr val="E9EFF7"/>
                    </a:solidFill>
                  </a:tcPr>
                </a:tc>
                <a:tc>
                  <a:txBody>
                    <a:bodyPr/>
                    <a:lstStyle/>
                    <a:p>
                      <a:pPr algn="ctr">
                        <a:spcBef>
                          <a:spcPts val="1200"/>
                        </a:spcBef>
                        <a:defRPr sz="1800"/>
                      </a:pPr>
                      <a:r>
                        <a:rPr sz="1100"/>
                        <a:t>4</a:t>
                      </a:r>
                    </a:p>
                  </a:txBody>
                  <a:tcPr marL="30531" marR="30531" marT="30531" marB="30531" horzOverflow="overflow">
                    <a:solidFill>
                      <a:srgbClr val="E9EFF7"/>
                    </a:solidFill>
                  </a:tcPr>
                </a:tc>
                <a:tc>
                  <a:txBody>
                    <a:bodyPr/>
                    <a:lstStyle/>
                    <a:p>
                      <a:pPr algn="ctr">
                        <a:spcBef>
                          <a:spcPts val="1200"/>
                        </a:spcBef>
                        <a:defRPr sz="1800"/>
                      </a:pPr>
                      <a:r>
                        <a:rPr sz="1100"/>
                        <a:t>100%</a:t>
                      </a:r>
                    </a:p>
                  </a:txBody>
                  <a:tcPr marL="30531" marR="30531" marT="30531" marB="30531" horzOverflow="overflow">
                    <a:solidFill>
                      <a:srgbClr val="E9EFF7"/>
                    </a:solidFill>
                  </a:tcPr>
                </a:tc>
                <a:extLst>
                  <a:ext uri="{0D108BD9-81ED-4DB2-BD59-A6C34878D82A}">
                    <a16:rowId xmlns:a16="http://schemas.microsoft.com/office/drawing/2014/main" val="10001"/>
                  </a:ext>
                </a:extLst>
              </a:tr>
              <a:tr h="814109">
                <a:tc>
                  <a:txBody>
                    <a:bodyPr/>
                    <a:lstStyle/>
                    <a:p>
                      <a:pPr algn="l">
                        <a:spcBef>
                          <a:spcPts val="1200"/>
                        </a:spcBef>
                        <a:defRPr sz="1800"/>
                      </a:pPr>
                      <a:r>
                        <a:rPr sz="1100"/>
                        <a:t>201</a:t>
                      </a:r>
                    </a:p>
                  </a:txBody>
                  <a:tcPr marL="30531" marR="30531" marT="30531" marB="30531" horzOverflow="overflow">
                    <a:solidFill>
                      <a:srgbClr val="E9EFF7"/>
                    </a:solidFill>
                  </a:tcPr>
                </a:tc>
                <a:tc>
                  <a:txBody>
                    <a:bodyPr/>
                    <a:lstStyle/>
                    <a:p>
                      <a:pPr algn="l">
                        <a:spcBef>
                          <a:spcPts val="1200"/>
                        </a:spcBef>
                        <a:defRPr sz="1800"/>
                      </a:pPr>
                      <a:r>
                        <a:rPr sz="1100"/>
                        <a:t>Onset</a:t>
                      </a:r>
                    </a:p>
                  </a:txBody>
                  <a:tcPr marL="30531" marR="30531" marT="30531" marB="30531" horzOverflow="overflow">
                    <a:solidFill>
                      <a:srgbClr val="E9EFF7"/>
                    </a:solidFill>
                  </a:tcPr>
                </a:tc>
                <a:tc>
                  <a:txBody>
                    <a:bodyPr/>
                    <a:lstStyle/>
                    <a:p>
                      <a:pPr algn="l">
                        <a:lnSpc>
                          <a:spcPct val="150000"/>
                        </a:lnSpc>
                        <a:spcBef>
                          <a:spcPts val="1200"/>
                        </a:spcBef>
                        <a:defRPr sz="1800"/>
                      </a:pPr>
                      <a:r>
                        <a:rPr sz="1100"/>
                        <a:t>As a End User, I want to be able to query from the website So that I can ask any query that I may face regarding the usage of the software</a:t>
                      </a:r>
                    </a:p>
                  </a:txBody>
                  <a:tcPr marL="30531" marR="30531" marT="30531" marB="30531" horzOverflow="overflow">
                    <a:solidFill>
                      <a:srgbClr val="E9EFF7"/>
                    </a:solidFill>
                  </a:tcPr>
                </a:tc>
                <a:tc>
                  <a:txBody>
                    <a:bodyPr/>
                    <a:lstStyle/>
                    <a:p>
                      <a:pPr algn="ctr">
                        <a:spcBef>
                          <a:spcPts val="1200"/>
                        </a:spcBef>
                        <a:defRPr sz="1800"/>
                      </a:pPr>
                      <a:r>
                        <a:rPr sz="1100"/>
                        <a:t>C</a:t>
                      </a:r>
                    </a:p>
                  </a:txBody>
                  <a:tcPr marL="30531" marR="30531" marT="30531" marB="30531" horzOverflow="overflow">
                    <a:solidFill>
                      <a:srgbClr val="E9EFF7"/>
                    </a:solidFill>
                  </a:tcPr>
                </a:tc>
                <a:tc>
                  <a:txBody>
                    <a:bodyPr/>
                    <a:lstStyle/>
                    <a:p>
                      <a:pPr algn="ctr">
                        <a:spcBef>
                          <a:spcPts val="1200"/>
                        </a:spcBef>
                        <a:defRPr sz="1800"/>
                      </a:pPr>
                      <a:r>
                        <a:rPr sz="1100"/>
                        <a:t>2</a:t>
                      </a:r>
                    </a:p>
                  </a:txBody>
                  <a:tcPr marL="30531" marR="30531" marT="30531" marB="30531" horzOverflow="overflow">
                    <a:solidFill>
                      <a:srgbClr val="E9EFF7"/>
                    </a:solidFill>
                  </a:tcPr>
                </a:tc>
                <a:tc>
                  <a:txBody>
                    <a:bodyPr/>
                    <a:lstStyle/>
                    <a:p>
                      <a:pPr algn="ctr">
                        <a:spcBef>
                          <a:spcPts val="1200"/>
                        </a:spcBef>
                        <a:defRPr sz="1800"/>
                      </a:pPr>
                      <a:r>
                        <a:rPr sz="1100"/>
                        <a:t>2</a:t>
                      </a:r>
                    </a:p>
                  </a:txBody>
                  <a:tcPr marL="30531" marR="30531" marT="30531" marB="30531" horzOverflow="overflow">
                    <a:solidFill>
                      <a:srgbClr val="E9EFF7"/>
                    </a:solidFill>
                  </a:tcPr>
                </a:tc>
                <a:tc>
                  <a:txBody>
                    <a:bodyPr/>
                    <a:lstStyle/>
                    <a:p>
                      <a:pPr algn="ctr">
                        <a:spcBef>
                          <a:spcPts val="1200"/>
                        </a:spcBef>
                        <a:defRPr sz="1800"/>
                      </a:pPr>
                      <a:r>
                        <a:rPr sz="1100"/>
                        <a:t>100%</a:t>
                      </a:r>
                    </a:p>
                  </a:txBody>
                  <a:tcPr marL="30531" marR="30531" marT="30531" marB="30531" horzOverflow="overflow">
                    <a:solidFill>
                      <a:srgbClr val="E9EFF7"/>
                    </a:solidFill>
                  </a:tcPr>
                </a:tc>
                <a:extLst>
                  <a:ext uri="{0D108BD9-81ED-4DB2-BD59-A6C34878D82A}">
                    <a16:rowId xmlns:a16="http://schemas.microsoft.com/office/drawing/2014/main" val="10002"/>
                  </a:ext>
                </a:extLst>
              </a:tr>
              <a:tr h="593565">
                <a:tc>
                  <a:txBody>
                    <a:bodyPr/>
                    <a:lstStyle/>
                    <a:p>
                      <a:pPr algn="l">
                        <a:spcBef>
                          <a:spcPts val="1200"/>
                        </a:spcBef>
                        <a:defRPr sz="1800"/>
                      </a:pPr>
                      <a:r>
                        <a:rPr sz="1100"/>
                        <a:t>202</a:t>
                      </a:r>
                    </a:p>
                  </a:txBody>
                  <a:tcPr marL="30531" marR="30531" marT="30531" marB="30531" horzOverflow="overflow">
                    <a:solidFill>
                      <a:srgbClr val="E9EFF7"/>
                    </a:solidFill>
                  </a:tcPr>
                </a:tc>
                <a:tc>
                  <a:txBody>
                    <a:bodyPr/>
                    <a:lstStyle/>
                    <a:p>
                      <a:pPr algn="l">
                        <a:spcBef>
                          <a:spcPts val="1200"/>
                        </a:spcBef>
                        <a:defRPr sz="1800"/>
                      </a:pPr>
                      <a:r>
                        <a:rPr sz="1100"/>
                        <a:t>Onset</a:t>
                      </a:r>
                    </a:p>
                  </a:txBody>
                  <a:tcPr marL="30531" marR="30531" marT="30531" marB="30531" horzOverflow="overflow">
                    <a:solidFill>
                      <a:srgbClr val="E9EFF7"/>
                    </a:solidFill>
                  </a:tcPr>
                </a:tc>
                <a:tc>
                  <a:txBody>
                    <a:bodyPr/>
                    <a:lstStyle/>
                    <a:p>
                      <a:pPr algn="l">
                        <a:lnSpc>
                          <a:spcPct val="150000"/>
                        </a:lnSpc>
                        <a:spcBef>
                          <a:spcPts val="1200"/>
                        </a:spcBef>
                        <a:defRPr sz="1800"/>
                      </a:pPr>
                      <a:r>
                        <a:rPr sz="1100"/>
                        <a:t>As a End User, I want to  use the service So that  I can encrypt my data</a:t>
                      </a:r>
                    </a:p>
                  </a:txBody>
                  <a:tcPr marL="30531" marR="30531" marT="30531" marB="30531" horzOverflow="overflow">
                    <a:solidFill>
                      <a:srgbClr val="E9EFF7"/>
                    </a:solidFill>
                  </a:tcPr>
                </a:tc>
                <a:tc>
                  <a:txBody>
                    <a:bodyPr/>
                    <a:lstStyle/>
                    <a:p>
                      <a:pPr algn="ctr">
                        <a:spcBef>
                          <a:spcPts val="1200"/>
                        </a:spcBef>
                        <a:defRPr sz="1800"/>
                      </a:pPr>
                      <a:r>
                        <a:rPr sz="1100"/>
                        <a:t>C</a:t>
                      </a:r>
                    </a:p>
                  </a:txBody>
                  <a:tcPr marL="30531" marR="30531" marT="30531" marB="30531" horzOverflow="overflow">
                    <a:solidFill>
                      <a:srgbClr val="E9EFF7"/>
                    </a:solidFill>
                  </a:tcPr>
                </a:tc>
                <a:tc>
                  <a:txBody>
                    <a:bodyPr/>
                    <a:lstStyle/>
                    <a:p>
                      <a:pPr algn="ctr">
                        <a:spcBef>
                          <a:spcPts val="1200"/>
                        </a:spcBef>
                        <a:defRPr sz="1800"/>
                      </a:pPr>
                      <a:r>
                        <a:rPr sz="1100"/>
                        <a:t>4</a:t>
                      </a:r>
                    </a:p>
                  </a:txBody>
                  <a:tcPr marL="30531" marR="30531" marT="30531" marB="30531" horzOverflow="overflow">
                    <a:solidFill>
                      <a:srgbClr val="E9EFF7"/>
                    </a:solidFill>
                  </a:tcPr>
                </a:tc>
                <a:tc>
                  <a:txBody>
                    <a:bodyPr/>
                    <a:lstStyle/>
                    <a:p>
                      <a:pPr algn="ctr">
                        <a:spcBef>
                          <a:spcPts val="1200"/>
                        </a:spcBef>
                        <a:defRPr sz="1800"/>
                      </a:pPr>
                      <a:r>
                        <a:rPr sz="1100"/>
                        <a:t>6</a:t>
                      </a:r>
                    </a:p>
                  </a:txBody>
                  <a:tcPr marL="30531" marR="30531" marT="30531" marB="30531" horzOverflow="overflow">
                    <a:solidFill>
                      <a:srgbClr val="E9EFF7"/>
                    </a:solidFill>
                  </a:tcPr>
                </a:tc>
                <a:tc>
                  <a:txBody>
                    <a:bodyPr/>
                    <a:lstStyle/>
                    <a:p>
                      <a:pPr algn="ctr">
                        <a:spcBef>
                          <a:spcPts val="1200"/>
                        </a:spcBef>
                        <a:defRPr sz="1800"/>
                      </a:pPr>
                      <a:r>
                        <a:rPr sz="1100"/>
                        <a:t>100%</a:t>
                      </a:r>
                    </a:p>
                  </a:txBody>
                  <a:tcPr marL="30531" marR="30531" marT="30531" marB="30531" horzOverflow="overflow">
                    <a:solidFill>
                      <a:srgbClr val="E9EFF7"/>
                    </a:solidFill>
                  </a:tcPr>
                </a:tc>
                <a:extLst>
                  <a:ext uri="{0D108BD9-81ED-4DB2-BD59-A6C34878D82A}">
                    <a16:rowId xmlns:a16="http://schemas.microsoft.com/office/drawing/2014/main" val="10003"/>
                  </a:ext>
                </a:extLst>
              </a:tr>
              <a:tr h="741560">
                <a:tc>
                  <a:txBody>
                    <a:bodyPr/>
                    <a:lstStyle/>
                    <a:p>
                      <a:pPr algn="l">
                        <a:spcBef>
                          <a:spcPts val="1200"/>
                        </a:spcBef>
                        <a:defRPr sz="1800"/>
                      </a:pPr>
                      <a:r>
                        <a:rPr sz="1100"/>
                        <a:t>203</a:t>
                      </a:r>
                    </a:p>
                  </a:txBody>
                  <a:tcPr marL="30531" marR="30531" marT="30531" marB="30531" horzOverflow="overflow">
                    <a:solidFill>
                      <a:srgbClr val="E9EFF7"/>
                    </a:solidFill>
                  </a:tcPr>
                </a:tc>
                <a:tc>
                  <a:txBody>
                    <a:bodyPr/>
                    <a:lstStyle/>
                    <a:p>
                      <a:pPr algn="l">
                        <a:spcBef>
                          <a:spcPts val="1200"/>
                        </a:spcBef>
                        <a:defRPr sz="1800"/>
                      </a:pPr>
                      <a:r>
                        <a:rPr sz="1100"/>
                        <a:t>Onset</a:t>
                      </a:r>
                    </a:p>
                  </a:txBody>
                  <a:tcPr marL="30531" marR="30531" marT="30531" marB="30531" horzOverflow="overflow">
                    <a:solidFill>
                      <a:srgbClr val="E9EFF7"/>
                    </a:solidFill>
                  </a:tcPr>
                </a:tc>
                <a:tc>
                  <a:txBody>
                    <a:bodyPr/>
                    <a:lstStyle/>
                    <a:p>
                      <a:pPr algn="l">
                        <a:lnSpc>
                          <a:spcPct val="150000"/>
                        </a:lnSpc>
                        <a:spcBef>
                          <a:spcPts val="1200"/>
                        </a:spcBef>
                        <a:defRPr sz="1800"/>
                      </a:pPr>
                      <a:r>
                        <a:rPr sz="1100"/>
                        <a:t>As a System Admin, I want to be able to view who is registered So that I can keep track of existing users and new users.</a:t>
                      </a:r>
                    </a:p>
                  </a:txBody>
                  <a:tcPr marL="30531" marR="30531" marT="30531" marB="30531" horzOverflow="overflow">
                    <a:solidFill>
                      <a:srgbClr val="E9EFF7"/>
                    </a:solidFill>
                  </a:tcPr>
                </a:tc>
                <a:tc>
                  <a:txBody>
                    <a:bodyPr/>
                    <a:lstStyle/>
                    <a:p>
                      <a:pPr algn="ctr">
                        <a:spcBef>
                          <a:spcPts val="1200"/>
                        </a:spcBef>
                        <a:defRPr sz="1800"/>
                      </a:pPr>
                      <a:r>
                        <a:rPr sz="1100"/>
                        <a:t>C</a:t>
                      </a:r>
                    </a:p>
                  </a:txBody>
                  <a:tcPr marL="30531" marR="30531" marT="30531" marB="30531" horzOverflow="overflow">
                    <a:solidFill>
                      <a:srgbClr val="E9EFF7"/>
                    </a:solidFill>
                  </a:tcPr>
                </a:tc>
                <a:tc>
                  <a:txBody>
                    <a:bodyPr/>
                    <a:lstStyle/>
                    <a:p>
                      <a:pPr algn="ctr">
                        <a:spcBef>
                          <a:spcPts val="1200"/>
                        </a:spcBef>
                        <a:defRPr sz="1800"/>
                      </a:pPr>
                      <a:r>
                        <a:rPr sz="1100"/>
                        <a:t>2</a:t>
                      </a:r>
                    </a:p>
                  </a:txBody>
                  <a:tcPr marL="30531" marR="30531" marT="30531" marB="30531" horzOverflow="overflow">
                    <a:solidFill>
                      <a:srgbClr val="E9EFF7"/>
                    </a:solidFill>
                  </a:tcPr>
                </a:tc>
                <a:tc>
                  <a:txBody>
                    <a:bodyPr/>
                    <a:lstStyle/>
                    <a:p>
                      <a:pPr algn="ctr">
                        <a:defRPr sz="1800"/>
                      </a:pPr>
                      <a:r>
                        <a:rPr sz="1100"/>
                        <a:t>2</a:t>
                      </a:r>
                    </a:p>
                  </a:txBody>
                  <a:tcPr marL="30531" marR="30531" marT="30531" marB="30531" horzOverflow="overflow">
                    <a:solidFill>
                      <a:srgbClr val="E9EFF7"/>
                    </a:solidFill>
                  </a:tcPr>
                </a:tc>
                <a:tc>
                  <a:txBody>
                    <a:bodyPr/>
                    <a:lstStyle/>
                    <a:p>
                      <a:pPr algn="ctr">
                        <a:spcBef>
                          <a:spcPts val="1200"/>
                        </a:spcBef>
                        <a:defRPr sz="1800"/>
                      </a:pPr>
                      <a:r>
                        <a:rPr sz="1100"/>
                        <a:t>100%</a:t>
                      </a:r>
                    </a:p>
                  </a:txBody>
                  <a:tcPr marL="30531" marR="30531" marT="30531" marB="30531" horzOverflow="overflow">
                    <a:solidFill>
                      <a:srgbClr val="E9EFF7"/>
                    </a:solidFill>
                  </a:tcPr>
                </a:tc>
                <a:extLst>
                  <a:ext uri="{0D108BD9-81ED-4DB2-BD59-A6C34878D82A}">
                    <a16:rowId xmlns:a16="http://schemas.microsoft.com/office/drawing/2014/main" val="10004"/>
                  </a:ext>
                </a:extLst>
              </a:tr>
            </a:tbl>
          </a:graphicData>
        </a:graphic>
      </p:graphicFrame>
      <p:sp>
        <p:nvSpPr>
          <p:cNvPr id="194" name="Rectangle 1"/>
          <p:cNvSpPr txBox="1"/>
          <p:nvPr/>
        </p:nvSpPr>
        <p:spPr>
          <a:xfrm>
            <a:off x="4722495" y="1107369"/>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 name="Table 3"/>
          <p:cNvGraphicFramePr/>
          <p:nvPr/>
        </p:nvGraphicFramePr>
        <p:xfrm>
          <a:off x="377123" y="388386"/>
          <a:ext cx="5325311" cy="4969120"/>
        </p:xfrm>
        <a:graphic>
          <a:graphicData uri="http://schemas.openxmlformats.org/drawingml/2006/table">
            <a:tbl>
              <a:tblPr>
                <a:tableStyleId>{4C3C2611-4C71-4FC5-86AE-919BDF0F9419}</a:tableStyleId>
              </a:tblPr>
              <a:tblGrid>
                <a:gridCol w="315454">
                  <a:extLst>
                    <a:ext uri="{9D8B030D-6E8A-4147-A177-3AD203B41FA5}">
                      <a16:colId xmlns:a16="http://schemas.microsoft.com/office/drawing/2014/main" val="20000"/>
                    </a:ext>
                  </a:extLst>
                </a:gridCol>
                <a:gridCol w="1984539">
                  <a:extLst>
                    <a:ext uri="{9D8B030D-6E8A-4147-A177-3AD203B41FA5}">
                      <a16:colId xmlns:a16="http://schemas.microsoft.com/office/drawing/2014/main" val="20001"/>
                    </a:ext>
                  </a:extLst>
                </a:gridCol>
                <a:gridCol w="3025318">
                  <a:extLst>
                    <a:ext uri="{9D8B030D-6E8A-4147-A177-3AD203B41FA5}">
                      <a16:colId xmlns:a16="http://schemas.microsoft.com/office/drawing/2014/main" val="20002"/>
                    </a:ext>
                  </a:extLst>
                </a:gridCol>
              </a:tblGrid>
              <a:tr h="0">
                <a:tc gridSpan="2">
                  <a:txBody>
                    <a:bodyPr/>
                    <a:lstStyle/>
                    <a:p>
                      <a:pPr algn="ctr">
                        <a:spcBef>
                          <a:spcPts val="1200"/>
                        </a:spcBef>
                        <a:defRPr sz="1800"/>
                      </a:pPr>
                      <a:r>
                        <a:rPr sz="1000" b="1"/>
                        <a:t>Acceptance Criteria</a:t>
                      </a:r>
                    </a:p>
                  </a:txBody>
                  <a:tcPr marL="45808" marR="45808" marT="45808" marB="45808" horzOverflow="overflow">
                    <a:solidFill>
                      <a:srgbClr val="E9EFF7"/>
                    </a:solidFill>
                  </a:tcPr>
                </a:tc>
                <a:tc hMerge="1">
                  <a:txBody>
                    <a:bodyPr/>
                    <a:lstStyle/>
                    <a:p>
                      <a:endParaRPr lang="en-US"/>
                    </a:p>
                  </a:txBody>
                  <a:tcPr/>
                </a:tc>
                <a:tc>
                  <a:txBody>
                    <a:bodyPr/>
                    <a:lstStyle/>
                    <a:p>
                      <a:pPr algn="ctr">
                        <a:spcBef>
                          <a:spcPts val="1200"/>
                        </a:spcBef>
                        <a:defRPr sz="1800"/>
                      </a:pPr>
                      <a:r>
                        <a:rPr sz="1000" b="1"/>
                        <a:t>Verification</a:t>
                      </a:r>
                    </a:p>
                  </a:txBody>
                  <a:tcPr marL="45808" marR="45808" marT="45808" marB="45808" horzOverflow="overflow">
                    <a:solidFill>
                      <a:srgbClr val="E9EFF7"/>
                    </a:solidFill>
                  </a:tcPr>
                </a:tc>
                <a:extLst>
                  <a:ext uri="{0D108BD9-81ED-4DB2-BD59-A6C34878D82A}">
                    <a16:rowId xmlns:a16="http://schemas.microsoft.com/office/drawing/2014/main" val="10000"/>
                  </a:ext>
                </a:extLst>
              </a:tr>
              <a:tr h="0">
                <a:tc>
                  <a:txBody>
                    <a:bodyPr/>
                    <a:lstStyle/>
                    <a:p>
                      <a:pPr algn="l">
                        <a:spcBef>
                          <a:spcPts val="1200"/>
                        </a:spcBef>
                        <a:defRPr sz="1800"/>
                      </a:pPr>
                      <a:r>
                        <a:rPr sz="1000"/>
                        <a:t>210</a:t>
                      </a:r>
                    </a:p>
                  </a:txBody>
                  <a:tcPr marL="45808" marR="45808" marT="45808" marB="45808" horzOverflow="overflow">
                    <a:solidFill>
                      <a:srgbClr val="E9EFF7"/>
                    </a:solidFill>
                  </a:tcPr>
                </a:tc>
                <a:tc>
                  <a:txBody>
                    <a:bodyPr/>
                    <a:lstStyle/>
                    <a:p>
                      <a:pPr algn="l">
                        <a:spcBef>
                          <a:spcPts val="1200"/>
                        </a:spcBef>
                        <a:defRPr sz="1000"/>
                      </a:pPr>
                      <a:r>
                        <a:t>Website successfully identifies the client platform and prepares application download.</a:t>
                      </a:r>
                      <a:endParaRPr sz="1600"/>
                    </a:p>
                    <a:p>
                      <a:pPr algn="l">
                        <a:defRPr sz="1600"/>
                      </a:pPr>
                      <a:br/>
                      <a:br/>
                      <a:endParaRPr/>
                    </a:p>
                  </a:txBody>
                  <a:tcPr marL="45808" marR="45808" marT="45808" marB="45808" horzOverflow="overflow">
                    <a:solidFill>
                      <a:srgbClr val="E9EFF7"/>
                    </a:solidFill>
                  </a:tcPr>
                </a:tc>
                <a:tc>
                  <a:txBody>
                    <a:bodyPr/>
                    <a:lstStyle/>
                    <a:p>
                      <a:pPr algn="l">
                        <a:spcBef>
                          <a:spcPts val="1200"/>
                        </a:spcBef>
                        <a:defRPr sz="1800"/>
                      </a:pPr>
                      <a:r>
                        <a:rPr sz="1000"/>
                        <a:t>Create Test cases that verify downloads for each Major OS platform.</a:t>
                      </a:r>
                    </a:p>
                  </a:txBody>
                  <a:tcPr marL="45808" marR="45808" marT="45808" marB="45808" horzOverflow="overflow">
                    <a:solidFill>
                      <a:srgbClr val="E9EFF7"/>
                    </a:solidFill>
                  </a:tcPr>
                </a:tc>
                <a:extLst>
                  <a:ext uri="{0D108BD9-81ED-4DB2-BD59-A6C34878D82A}">
                    <a16:rowId xmlns:a16="http://schemas.microsoft.com/office/drawing/2014/main" val="10001"/>
                  </a:ext>
                </a:extLst>
              </a:tr>
              <a:tr h="189556">
                <a:tc>
                  <a:txBody>
                    <a:bodyPr/>
                    <a:lstStyle/>
                    <a:p>
                      <a:pPr algn="l">
                        <a:spcBef>
                          <a:spcPts val="1200"/>
                        </a:spcBef>
                        <a:defRPr sz="1800"/>
                      </a:pPr>
                      <a:r>
                        <a:rPr sz="1000"/>
                        <a:t>211</a:t>
                      </a:r>
                    </a:p>
                  </a:txBody>
                  <a:tcPr marL="45808" marR="45808" marT="45808" marB="45808" horzOverflow="overflow">
                    <a:solidFill>
                      <a:srgbClr val="E9EFF7"/>
                    </a:solidFill>
                  </a:tcPr>
                </a:tc>
                <a:tc>
                  <a:txBody>
                    <a:bodyPr/>
                    <a:lstStyle/>
                    <a:p>
                      <a:pPr algn="l">
                        <a:spcBef>
                          <a:spcPts val="1200"/>
                        </a:spcBef>
                        <a:defRPr sz="1000"/>
                      </a:pPr>
                      <a:r>
                        <a:t>A Query section exists for customers to successfully interact with Support Staff.</a:t>
                      </a:r>
                      <a:endParaRPr sz="1600"/>
                    </a:p>
                    <a:p>
                      <a:pPr algn="l">
                        <a:defRPr sz="1600"/>
                      </a:pPr>
                      <a:br/>
                      <a:endParaRPr/>
                    </a:p>
                  </a:txBody>
                  <a:tcPr marL="45808" marR="45808" marT="45808" marB="45808" horzOverflow="overflow">
                    <a:solidFill>
                      <a:srgbClr val="E9EFF7"/>
                    </a:solidFill>
                  </a:tcPr>
                </a:tc>
                <a:tc>
                  <a:txBody>
                    <a:bodyPr/>
                    <a:lstStyle/>
                    <a:p>
                      <a:pPr algn="l">
                        <a:spcBef>
                          <a:spcPts val="1200"/>
                        </a:spcBef>
                        <a:defRPr sz="1800"/>
                      </a:pPr>
                      <a:r>
                        <a:rPr sz="1000"/>
                        <a:t>Create a Usability test for the Query Section on the Website.</a:t>
                      </a:r>
                    </a:p>
                  </a:txBody>
                  <a:tcPr marL="45808" marR="45808" marT="45808" marB="45808" horzOverflow="overflow">
                    <a:solidFill>
                      <a:srgbClr val="E9EFF7"/>
                    </a:solidFill>
                  </a:tcPr>
                </a:tc>
                <a:extLst>
                  <a:ext uri="{0D108BD9-81ED-4DB2-BD59-A6C34878D82A}">
                    <a16:rowId xmlns:a16="http://schemas.microsoft.com/office/drawing/2014/main" val="10002"/>
                  </a:ext>
                </a:extLst>
              </a:tr>
              <a:tr h="659677">
                <a:tc>
                  <a:txBody>
                    <a:bodyPr/>
                    <a:lstStyle/>
                    <a:p>
                      <a:pPr algn="l">
                        <a:spcBef>
                          <a:spcPts val="1200"/>
                        </a:spcBef>
                        <a:defRPr sz="1800"/>
                      </a:pPr>
                      <a:r>
                        <a:rPr sz="1000"/>
                        <a:t>212</a:t>
                      </a:r>
                    </a:p>
                  </a:txBody>
                  <a:tcPr marL="45808" marR="45808" marT="45808" marB="45808" horzOverflow="overflow">
                    <a:solidFill>
                      <a:srgbClr val="E9EFF7"/>
                    </a:solidFill>
                  </a:tcPr>
                </a:tc>
                <a:tc>
                  <a:txBody>
                    <a:bodyPr/>
                    <a:lstStyle/>
                    <a:p>
                      <a:pPr algn="l">
                        <a:spcBef>
                          <a:spcPts val="1200"/>
                        </a:spcBef>
                        <a:defRPr sz="1000"/>
                      </a:pPr>
                      <a:r>
                        <a:t>Customer successfully launches the app and is able to Encrypt/Secure their data connection.</a:t>
                      </a:r>
                      <a:endParaRPr sz="1600"/>
                    </a:p>
                    <a:p>
                      <a:pPr algn="l">
                        <a:defRPr sz="1600"/>
                      </a:pPr>
                      <a:br/>
                      <a:endParaRPr/>
                    </a:p>
                  </a:txBody>
                  <a:tcPr marL="45808" marR="45808" marT="45808" marB="45808" horzOverflow="overflow">
                    <a:solidFill>
                      <a:srgbClr val="E9EFF7"/>
                    </a:solidFill>
                  </a:tcPr>
                </a:tc>
                <a:tc>
                  <a:txBody>
                    <a:bodyPr/>
                    <a:lstStyle/>
                    <a:p>
                      <a:pPr algn="l">
                        <a:spcBef>
                          <a:spcPts val="1200"/>
                        </a:spcBef>
                        <a:defRPr sz="1000"/>
                      </a:pPr>
                      <a:r>
                        <a:t>Usability test to determine if customers can use the platform successfully.</a:t>
                      </a:r>
                      <a:endParaRPr sz="1600"/>
                    </a:p>
                    <a:p>
                      <a:pPr algn="l">
                        <a:spcBef>
                          <a:spcPts val="1200"/>
                        </a:spcBef>
                        <a:defRPr sz="1000"/>
                      </a:pPr>
                      <a:r>
                        <a:t>Create Test Cases for major bottleneck scenarios for encryption of data.</a:t>
                      </a:r>
                    </a:p>
                  </a:txBody>
                  <a:tcPr marL="45808" marR="45808" marT="45808" marB="45808" horzOverflow="overflow">
                    <a:solidFill>
                      <a:srgbClr val="E9EFF7"/>
                    </a:solidFill>
                  </a:tcPr>
                </a:tc>
                <a:extLst>
                  <a:ext uri="{0D108BD9-81ED-4DB2-BD59-A6C34878D82A}">
                    <a16:rowId xmlns:a16="http://schemas.microsoft.com/office/drawing/2014/main" val="10003"/>
                  </a:ext>
                </a:extLst>
              </a:tr>
              <a:tr h="296126">
                <a:tc>
                  <a:txBody>
                    <a:bodyPr/>
                    <a:lstStyle/>
                    <a:p>
                      <a:pPr algn="l">
                        <a:spcBef>
                          <a:spcPts val="1200"/>
                        </a:spcBef>
                        <a:defRPr sz="1800"/>
                      </a:pPr>
                      <a:r>
                        <a:rPr sz="1000"/>
                        <a:t>213</a:t>
                      </a:r>
                    </a:p>
                  </a:txBody>
                  <a:tcPr marL="45808" marR="45808" marT="45808" marB="45808" horzOverflow="overflow">
                    <a:solidFill>
                      <a:srgbClr val="E9EFF7"/>
                    </a:solidFill>
                  </a:tcPr>
                </a:tc>
                <a:tc>
                  <a:txBody>
                    <a:bodyPr/>
                    <a:lstStyle/>
                    <a:p>
                      <a:pPr algn="l">
                        <a:defRPr sz="1000"/>
                      </a:pPr>
                      <a:r>
                        <a:t>System successfully generated a log of all users registered by the form.</a:t>
                      </a:r>
                      <a:endParaRPr sz="1600"/>
                    </a:p>
                    <a:p>
                      <a:pPr algn="l">
                        <a:defRPr sz="1600"/>
                      </a:pPr>
                      <a:br/>
                      <a:br/>
                      <a:br/>
                      <a:endParaRPr/>
                    </a:p>
                  </a:txBody>
                  <a:tcPr marL="45808" marR="45808" marT="45808" marB="45808" horzOverflow="overflow">
                    <a:solidFill>
                      <a:srgbClr val="E9EFF7"/>
                    </a:solidFill>
                  </a:tcPr>
                </a:tc>
                <a:tc>
                  <a:txBody>
                    <a:bodyPr/>
                    <a:lstStyle/>
                    <a:p>
                      <a:pPr algn="l">
                        <a:spcBef>
                          <a:spcPts val="1200"/>
                        </a:spcBef>
                        <a:defRPr sz="1800"/>
                      </a:pPr>
                      <a:r>
                        <a:rPr sz="1000"/>
                        <a:t>Create test cases for creating system logs in for all types of registrations.</a:t>
                      </a:r>
                    </a:p>
                  </a:txBody>
                  <a:tcPr marL="45808" marR="45808" marT="45808" marB="45808" horzOverflow="overflow">
                    <a:solidFill>
                      <a:srgbClr val="E9EFF7"/>
                    </a:solidFill>
                  </a:tcPr>
                </a:tc>
                <a:extLst>
                  <a:ext uri="{0D108BD9-81ED-4DB2-BD59-A6C34878D82A}">
                    <a16:rowId xmlns:a16="http://schemas.microsoft.com/office/drawing/2014/main" val="10004"/>
                  </a:ext>
                </a:extLst>
              </a:tr>
            </a:tbl>
          </a:graphicData>
        </a:graphic>
      </p:graphicFrame>
      <p:sp>
        <p:nvSpPr>
          <p:cNvPr id="197" name="Rectangle 1"/>
          <p:cNvSpPr txBox="1"/>
          <p:nvPr/>
        </p:nvSpPr>
        <p:spPr>
          <a:xfrm>
            <a:off x="4011295" y="1604257"/>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graphicFrame>
        <p:nvGraphicFramePr>
          <p:cNvPr id="198" name="Table 5"/>
          <p:cNvGraphicFramePr/>
          <p:nvPr>
            <p:extLst>
              <p:ext uri="{D42A27DB-BD31-4B8C-83A1-F6EECF244321}">
                <p14:modId xmlns:p14="http://schemas.microsoft.com/office/powerpoint/2010/main" val="2827498777"/>
              </p:ext>
            </p:extLst>
          </p:nvPr>
        </p:nvGraphicFramePr>
        <p:xfrm>
          <a:off x="6287639" y="384886"/>
          <a:ext cx="5527237" cy="5140948"/>
        </p:xfrm>
        <a:graphic>
          <a:graphicData uri="http://schemas.openxmlformats.org/drawingml/2006/table">
            <a:tbl>
              <a:tblPr>
                <a:tableStyleId>{4C3C2611-4C71-4FC5-86AE-919BDF0F9419}</a:tableStyleId>
              </a:tblPr>
              <a:tblGrid>
                <a:gridCol w="229650">
                  <a:extLst>
                    <a:ext uri="{9D8B030D-6E8A-4147-A177-3AD203B41FA5}">
                      <a16:colId xmlns:a16="http://schemas.microsoft.com/office/drawing/2014/main" val="20000"/>
                    </a:ext>
                  </a:extLst>
                </a:gridCol>
                <a:gridCol w="2889007">
                  <a:extLst>
                    <a:ext uri="{9D8B030D-6E8A-4147-A177-3AD203B41FA5}">
                      <a16:colId xmlns:a16="http://schemas.microsoft.com/office/drawing/2014/main" val="20001"/>
                    </a:ext>
                  </a:extLst>
                </a:gridCol>
                <a:gridCol w="2408580">
                  <a:extLst>
                    <a:ext uri="{9D8B030D-6E8A-4147-A177-3AD203B41FA5}">
                      <a16:colId xmlns:a16="http://schemas.microsoft.com/office/drawing/2014/main" val="20002"/>
                    </a:ext>
                  </a:extLst>
                </a:gridCol>
              </a:tblGrid>
              <a:tr h="0">
                <a:tc>
                  <a:txBody>
                    <a:bodyPr/>
                    <a:lstStyle/>
                    <a:p>
                      <a:pPr algn="ctr">
                        <a:defRPr sz="1800"/>
                      </a:pPr>
                      <a:r>
                        <a:rPr sz="1000" b="1"/>
                        <a:t>ID</a:t>
                      </a:r>
                    </a:p>
                  </a:txBody>
                  <a:tcPr marL="44181" marR="44181" marT="44181" marB="44181" horzOverflow="overflow">
                    <a:solidFill>
                      <a:srgbClr val="E9EFF7"/>
                    </a:solidFill>
                  </a:tcPr>
                </a:tc>
                <a:tc>
                  <a:txBody>
                    <a:bodyPr/>
                    <a:lstStyle/>
                    <a:p>
                      <a:pPr algn="ctr">
                        <a:defRPr sz="1800"/>
                      </a:pPr>
                      <a:r>
                        <a:rPr sz="1000" b="1"/>
                        <a:t>Tasks</a:t>
                      </a:r>
                    </a:p>
                  </a:txBody>
                  <a:tcPr marL="44181" marR="44181" marT="44181" marB="44181" horzOverflow="overflow">
                    <a:solidFill>
                      <a:srgbClr val="E9EFF7"/>
                    </a:solidFill>
                  </a:tcPr>
                </a:tc>
                <a:tc>
                  <a:txBody>
                    <a:bodyPr/>
                    <a:lstStyle/>
                    <a:p>
                      <a:pPr algn="ctr">
                        <a:defRPr sz="1800"/>
                      </a:pPr>
                      <a:r>
                        <a:rPr sz="1000" b="1"/>
                        <a:t>Resource</a:t>
                      </a:r>
                    </a:p>
                  </a:txBody>
                  <a:tcPr marL="44181" marR="44181" marT="44181" marB="44181" horzOverflow="overflow">
                    <a:solidFill>
                      <a:srgbClr val="E9EFF7"/>
                    </a:solidFill>
                  </a:tcPr>
                </a:tc>
                <a:extLst>
                  <a:ext uri="{0D108BD9-81ED-4DB2-BD59-A6C34878D82A}">
                    <a16:rowId xmlns:a16="http://schemas.microsoft.com/office/drawing/2014/main" val="10000"/>
                  </a:ext>
                </a:extLst>
              </a:tr>
              <a:tr h="679535">
                <a:tc>
                  <a:txBody>
                    <a:bodyPr/>
                    <a:lstStyle/>
                    <a:p>
                      <a:pPr algn="ctr">
                        <a:defRPr sz="1800"/>
                      </a:pPr>
                      <a:r>
                        <a:rPr sz="1000"/>
                        <a:t>1</a:t>
                      </a:r>
                    </a:p>
                  </a:txBody>
                  <a:tcPr marL="44181" marR="44181" marT="44181" marB="44181" horzOverflow="overflow">
                    <a:solidFill>
                      <a:srgbClr val="E9EFF7"/>
                    </a:solidFill>
                  </a:tcPr>
                </a:tc>
                <a:tc>
                  <a:txBody>
                    <a:bodyPr/>
                    <a:lstStyle/>
                    <a:p>
                      <a:pPr algn="l">
                        <a:spcBef>
                          <a:spcPts val="1200"/>
                        </a:spcBef>
                        <a:defRPr sz="1000"/>
                      </a:pPr>
                      <a:r>
                        <a:t>Developed a system which automatically detects the host OS platform and prepares the download for them, with a click of the Download Button.</a:t>
                      </a:r>
                      <a:endParaRPr sz="1600"/>
                    </a:p>
                    <a:p>
                      <a:pPr algn="l">
                        <a:defRPr sz="1600"/>
                      </a:pPr>
                      <a:br/>
                      <a:endParaRPr/>
                    </a:p>
                  </a:txBody>
                  <a:tcPr marL="44181" marR="44181" marT="44181" marB="44181" horzOverflow="overflow">
                    <a:solidFill>
                      <a:srgbClr val="E9EFF7"/>
                    </a:solidFill>
                  </a:tcPr>
                </a:tc>
                <a:tc>
                  <a:txBody>
                    <a:bodyPr/>
                    <a:lstStyle/>
                    <a:p>
                      <a:pPr algn="l">
                        <a:defRPr sz="1800"/>
                      </a:pPr>
                      <a:r>
                        <a:rPr sz="1000"/>
                        <a:t>Team member 1</a:t>
                      </a:r>
                    </a:p>
                  </a:txBody>
                  <a:tcPr marL="44181" marR="44181" marT="44181" marB="44181" horzOverflow="overflow">
                    <a:solidFill>
                      <a:srgbClr val="E9EFF7"/>
                    </a:solidFill>
                  </a:tcPr>
                </a:tc>
                <a:extLst>
                  <a:ext uri="{0D108BD9-81ED-4DB2-BD59-A6C34878D82A}">
                    <a16:rowId xmlns:a16="http://schemas.microsoft.com/office/drawing/2014/main" val="10001"/>
                  </a:ext>
                </a:extLst>
              </a:tr>
              <a:tr h="769793">
                <a:tc>
                  <a:txBody>
                    <a:bodyPr/>
                    <a:lstStyle/>
                    <a:p>
                      <a:pPr algn="ctr">
                        <a:defRPr sz="1800"/>
                      </a:pPr>
                      <a:r>
                        <a:rPr sz="1000"/>
                        <a:t>2</a:t>
                      </a:r>
                    </a:p>
                  </a:txBody>
                  <a:tcPr marL="44181" marR="44181" marT="44181" marB="44181" horzOverflow="overflow">
                    <a:solidFill>
                      <a:srgbClr val="E9EFF7"/>
                    </a:solidFill>
                  </a:tcPr>
                </a:tc>
                <a:tc>
                  <a:txBody>
                    <a:bodyPr/>
                    <a:lstStyle/>
                    <a:p>
                      <a:pPr algn="l">
                        <a:spcBef>
                          <a:spcPts val="1200"/>
                        </a:spcBef>
                        <a:defRPr sz="1000"/>
                      </a:pPr>
                      <a:r>
                        <a:t>Developed the Back-End for the Query System.</a:t>
                      </a:r>
                      <a:endParaRPr sz="1600"/>
                    </a:p>
                    <a:p>
                      <a:pPr algn="l">
                        <a:defRPr sz="1600"/>
                      </a:pPr>
                      <a:br/>
                      <a:endParaRPr/>
                    </a:p>
                  </a:txBody>
                  <a:tcPr marL="44181" marR="44181" marT="44181" marB="44181" horzOverflow="overflow">
                    <a:solidFill>
                      <a:srgbClr val="E9EFF7"/>
                    </a:solidFill>
                  </a:tcPr>
                </a:tc>
                <a:tc>
                  <a:txBody>
                    <a:bodyPr/>
                    <a:lstStyle/>
                    <a:p>
                      <a:pPr algn="l">
                        <a:defRPr sz="1800"/>
                      </a:pPr>
                      <a:r>
                        <a:rPr sz="1000"/>
                        <a:t>Team member 2</a:t>
                      </a:r>
                    </a:p>
                  </a:txBody>
                  <a:tcPr marL="44181" marR="44181" marT="44181" marB="44181" horzOverflow="overflow">
                    <a:solidFill>
                      <a:srgbClr val="E9EFF7"/>
                    </a:solidFill>
                  </a:tcPr>
                </a:tc>
                <a:extLst>
                  <a:ext uri="{0D108BD9-81ED-4DB2-BD59-A6C34878D82A}">
                    <a16:rowId xmlns:a16="http://schemas.microsoft.com/office/drawing/2014/main" val="10002"/>
                  </a:ext>
                </a:extLst>
              </a:tr>
              <a:tr h="898634">
                <a:tc>
                  <a:txBody>
                    <a:bodyPr/>
                    <a:lstStyle/>
                    <a:p>
                      <a:pPr algn="ctr">
                        <a:defRPr sz="1800"/>
                      </a:pPr>
                      <a:r>
                        <a:rPr sz="1000"/>
                        <a:t>3</a:t>
                      </a:r>
                    </a:p>
                  </a:txBody>
                  <a:tcPr marL="44181" marR="44181" marT="44181" marB="44181" horzOverflow="overflow">
                    <a:solidFill>
                      <a:srgbClr val="E9EFF7"/>
                    </a:solidFill>
                  </a:tcPr>
                </a:tc>
                <a:tc>
                  <a:txBody>
                    <a:bodyPr/>
                    <a:lstStyle/>
                    <a:p>
                      <a:pPr algn="l">
                        <a:spcBef>
                          <a:spcPts val="1200"/>
                        </a:spcBef>
                        <a:defRPr sz="1000"/>
                      </a:pPr>
                      <a:r>
                        <a:t>Integrated and Developed the UI for the Query System in accordance to modern UI/UX standards.</a:t>
                      </a:r>
                      <a:endParaRPr sz="1600"/>
                    </a:p>
                    <a:p>
                      <a:pPr algn="l">
                        <a:defRPr sz="1600"/>
                      </a:pPr>
                      <a:br/>
                      <a:endParaRPr/>
                    </a:p>
                  </a:txBody>
                  <a:tcPr marL="44181" marR="44181" marT="44181" marB="44181" horzOverflow="overflow">
                    <a:solidFill>
                      <a:srgbClr val="E9EFF7"/>
                    </a:solidFill>
                  </a:tcPr>
                </a:tc>
                <a:tc>
                  <a:txBody>
                    <a:bodyPr/>
                    <a:lstStyle/>
                    <a:p>
                      <a:pPr algn="l">
                        <a:defRPr sz="1800"/>
                      </a:pPr>
                      <a:r>
                        <a:rPr sz="1000"/>
                        <a:t>Team member 2</a:t>
                      </a:r>
                    </a:p>
                  </a:txBody>
                  <a:tcPr marL="44181" marR="44181" marT="44181" marB="44181" horzOverflow="overflow">
                    <a:solidFill>
                      <a:srgbClr val="E9EFF7"/>
                    </a:solidFill>
                  </a:tcPr>
                </a:tc>
                <a:extLst>
                  <a:ext uri="{0D108BD9-81ED-4DB2-BD59-A6C34878D82A}">
                    <a16:rowId xmlns:a16="http://schemas.microsoft.com/office/drawing/2014/main" val="10003"/>
                  </a:ext>
                </a:extLst>
              </a:tr>
              <a:tr h="1108000">
                <a:tc>
                  <a:txBody>
                    <a:bodyPr/>
                    <a:lstStyle/>
                    <a:p>
                      <a:pPr algn="ctr">
                        <a:defRPr sz="1800"/>
                      </a:pPr>
                      <a:r>
                        <a:rPr sz="1000"/>
                        <a:t>4</a:t>
                      </a:r>
                    </a:p>
                  </a:txBody>
                  <a:tcPr marL="44181" marR="44181" marT="44181" marB="44181" horzOverflow="overflow">
                    <a:solidFill>
                      <a:srgbClr val="E9EFF7"/>
                    </a:solidFill>
                  </a:tcPr>
                </a:tc>
                <a:tc>
                  <a:txBody>
                    <a:bodyPr/>
                    <a:lstStyle/>
                    <a:p>
                      <a:pPr algn="l">
                        <a:spcBef>
                          <a:spcPts val="1200"/>
                        </a:spcBef>
                        <a:defRPr sz="1000"/>
                      </a:pPr>
                      <a:r>
                        <a:t>Developed the essentials of the Encryption System that secured the User Data Connection.</a:t>
                      </a:r>
                      <a:endParaRPr sz="1600"/>
                    </a:p>
                    <a:p>
                      <a:pPr algn="l">
                        <a:defRPr sz="1600"/>
                      </a:pPr>
                      <a:br/>
                      <a:br/>
                      <a:endParaRPr/>
                    </a:p>
                  </a:txBody>
                  <a:tcPr marL="44181" marR="44181" marT="44181" marB="44181" horzOverflow="overflow">
                    <a:solidFill>
                      <a:srgbClr val="E9EFF7"/>
                    </a:solidFill>
                  </a:tcPr>
                </a:tc>
                <a:tc>
                  <a:txBody>
                    <a:bodyPr/>
                    <a:lstStyle/>
                    <a:p>
                      <a:pPr algn="l">
                        <a:defRPr sz="1800"/>
                      </a:pPr>
                      <a:r>
                        <a:rPr sz="1000"/>
                        <a:t>Team member 3</a:t>
                      </a:r>
                    </a:p>
                  </a:txBody>
                  <a:tcPr marL="44181" marR="44181" marT="44181" marB="44181" horzOverflow="overflow">
                    <a:solidFill>
                      <a:srgbClr val="E9EFF7"/>
                    </a:solidFill>
                  </a:tcPr>
                </a:tc>
                <a:extLst>
                  <a:ext uri="{0D108BD9-81ED-4DB2-BD59-A6C34878D82A}">
                    <a16:rowId xmlns:a16="http://schemas.microsoft.com/office/drawing/2014/main" val="10004"/>
                  </a:ext>
                </a:extLst>
              </a:tr>
              <a:tr h="1073835">
                <a:tc>
                  <a:txBody>
                    <a:bodyPr/>
                    <a:lstStyle/>
                    <a:p>
                      <a:pPr algn="ctr">
                        <a:defRPr sz="1800"/>
                      </a:pPr>
                      <a:r>
                        <a:rPr sz="1000"/>
                        <a:t>5</a:t>
                      </a:r>
                    </a:p>
                  </a:txBody>
                  <a:tcPr marL="44181" marR="44181" marT="44181" marB="44181" horzOverflow="overflow">
                    <a:solidFill>
                      <a:srgbClr val="E9EFF7"/>
                    </a:solidFill>
                  </a:tcPr>
                </a:tc>
                <a:tc>
                  <a:txBody>
                    <a:bodyPr/>
                    <a:lstStyle/>
                    <a:p>
                      <a:pPr algn="l">
                        <a:spcBef>
                          <a:spcPts val="1200"/>
                        </a:spcBef>
                        <a:defRPr sz="1800"/>
                      </a:pPr>
                      <a:r>
                        <a:rPr sz="1000"/>
                        <a:t>Developed a system which logs Error/Lost data information and registered User data.</a:t>
                      </a:r>
                    </a:p>
                  </a:txBody>
                  <a:tcPr marL="44181" marR="44181" marT="44181" marB="44181" horzOverflow="overflow">
                    <a:solidFill>
                      <a:srgbClr val="E9EFF7"/>
                    </a:solidFill>
                  </a:tcPr>
                </a:tc>
                <a:tc>
                  <a:txBody>
                    <a:bodyPr/>
                    <a:lstStyle/>
                    <a:p>
                      <a:pPr algn="l">
                        <a:defRPr sz="1800"/>
                      </a:pPr>
                      <a:r>
                        <a:rPr sz="1000" dirty="0"/>
                        <a:t>Team member </a:t>
                      </a:r>
                      <a:r>
                        <a:rPr lang="en-IN" sz="1000" dirty="0"/>
                        <a:t>4</a:t>
                      </a:r>
                      <a:endParaRPr sz="1000" dirty="0"/>
                    </a:p>
                  </a:txBody>
                  <a:tcPr marL="44181" marR="44181" marT="44181" marB="44181" horzOverflow="overflow">
                    <a:solidFill>
                      <a:srgbClr val="E9EFF7"/>
                    </a:solidFill>
                  </a:tcPr>
                </a:tc>
                <a:extLst>
                  <a:ext uri="{0D108BD9-81ED-4DB2-BD59-A6C34878D82A}">
                    <a16:rowId xmlns:a16="http://schemas.microsoft.com/office/drawing/2014/main" val="10005"/>
                  </a:ext>
                </a:extLst>
              </a:tr>
            </a:tbl>
          </a:graphicData>
        </a:graphic>
      </p:graphicFrame>
      <p:sp>
        <p:nvSpPr>
          <p:cNvPr id="199" name="Rectangle 2"/>
          <p:cNvSpPr txBox="1"/>
          <p:nvPr/>
        </p:nvSpPr>
        <p:spPr>
          <a:xfrm>
            <a:off x="5962106" y="340897"/>
            <a:ext cx="127001"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latin typeface="Arial"/>
                <a:ea typeface="Arial"/>
                <a:cs typeface="Arial"/>
                <a:sym typeface="Arial"/>
              </a:defRPr>
            </a:lvl1pPr>
          </a:lstStyle>
          <a:p>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xfrm>
            <a:off x="628531" y="255833"/>
            <a:ext cx="10515601" cy="1325563"/>
          </a:xfrm>
          <a:prstGeom prst="rect">
            <a:avLst/>
          </a:prstGeom>
        </p:spPr>
        <p:txBody>
          <a:bodyPr/>
          <a:lstStyle>
            <a:lvl1pPr>
              <a:defRPr>
                <a:solidFill>
                  <a:srgbClr val="D83E48"/>
                </a:solidFill>
              </a:defRPr>
            </a:lvl1pPr>
          </a:lstStyle>
          <a:p>
            <a:r>
              <a:t>Sprint 3</a:t>
            </a:r>
          </a:p>
        </p:txBody>
      </p:sp>
      <p:sp>
        <p:nvSpPr>
          <p:cNvPr id="202" name="Rectangle 3"/>
          <p:cNvSpPr txBox="1"/>
          <p:nvPr/>
        </p:nvSpPr>
        <p:spPr>
          <a:xfrm>
            <a:off x="5303520" y="509264"/>
            <a:ext cx="6004560" cy="1463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spcBef>
                <a:spcPts val="1200"/>
              </a:spcBef>
              <a:defRPr b="1">
                <a:latin typeface="Arial"/>
                <a:ea typeface="Arial"/>
                <a:cs typeface="Arial"/>
                <a:sym typeface="Arial"/>
              </a:defRPr>
            </a:pPr>
            <a:r>
              <a:t>Estimated User Story Points: </a:t>
            </a:r>
            <a:r>
              <a:rPr b="0"/>
              <a:t>15</a:t>
            </a:r>
          </a:p>
          <a:p>
            <a:pPr algn="r">
              <a:spcBef>
                <a:spcPts val="1200"/>
              </a:spcBef>
              <a:defRPr b="1">
                <a:latin typeface="Arial"/>
                <a:ea typeface="Arial"/>
                <a:cs typeface="Arial"/>
                <a:sym typeface="Arial"/>
              </a:defRPr>
            </a:pPr>
            <a:r>
              <a:t>Actual Completed User Story Points: </a:t>
            </a:r>
            <a:r>
              <a:rPr b="0"/>
              <a:t>15</a:t>
            </a:r>
          </a:p>
          <a:p>
            <a:pPr algn="r"/>
            <a:br/>
            <a:endParaRPr/>
          </a:p>
        </p:txBody>
      </p:sp>
      <p:graphicFrame>
        <p:nvGraphicFramePr>
          <p:cNvPr id="203" name="Table 4"/>
          <p:cNvGraphicFramePr/>
          <p:nvPr>
            <p:extLst>
              <p:ext uri="{D42A27DB-BD31-4B8C-83A1-F6EECF244321}">
                <p14:modId xmlns:p14="http://schemas.microsoft.com/office/powerpoint/2010/main" val="1854612713"/>
              </p:ext>
            </p:extLst>
          </p:nvPr>
        </p:nvGraphicFramePr>
        <p:xfrm>
          <a:off x="628531" y="1581396"/>
          <a:ext cx="10934935" cy="4051435"/>
        </p:xfrm>
        <a:graphic>
          <a:graphicData uri="http://schemas.openxmlformats.org/drawingml/2006/table">
            <a:tbl>
              <a:tblPr>
                <a:tableStyleId>{4C3C2611-4C71-4FC5-86AE-919BDF0F9419}</a:tableStyleId>
              </a:tblPr>
              <a:tblGrid>
                <a:gridCol w="404122">
                  <a:extLst>
                    <a:ext uri="{9D8B030D-6E8A-4147-A177-3AD203B41FA5}">
                      <a16:colId xmlns:a16="http://schemas.microsoft.com/office/drawing/2014/main" val="20000"/>
                    </a:ext>
                  </a:extLst>
                </a:gridCol>
                <a:gridCol w="1051842">
                  <a:extLst>
                    <a:ext uri="{9D8B030D-6E8A-4147-A177-3AD203B41FA5}">
                      <a16:colId xmlns:a16="http://schemas.microsoft.com/office/drawing/2014/main" val="20001"/>
                    </a:ext>
                  </a:extLst>
                </a:gridCol>
                <a:gridCol w="3763498">
                  <a:extLst>
                    <a:ext uri="{9D8B030D-6E8A-4147-A177-3AD203B41FA5}">
                      <a16:colId xmlns:a16="http://schemas.microsoft.com/office/drawing/2014/main" val="20002"/>
                    </a:ext>
                  </a:extLst>
                </a:gridCol>
                <a:gridCol w="709657">
                  <a:extLst>
                    <a:ext uri="{9D8B030D-6E8A-4147-A177-3AD203B41FA5}">
                      <a16:colId xmlns:a16="http://schemas.microsoft.com/office/drawing/2014/main" val="20003"/>
                    </a:ext>
                  </a:extLst>
                </a:gridCol>
                <a:gridCol w="1072200">
                  <a:extLst>
                    <a:ext uri="{9D8B030D-6E8A-4147-A177-3AD203B41FA5}">
                      <a16:colId xmlns:a16="http://schemas.microsoft.com/office/drawing/2014/main" val="20004"/>
                    </a:ext>
                  </a:extLst>
                </a:gridCol>
                <a:gridCol w="2372621">
                  <a:extLst>
                    <a:ext uri="{9D8B030D-6E8A-4147-A177-3AD203B41FA5}">
                      <a16:colId xmlns:a16="http://schemas.microsoft.com/office/drawing/2014/main" val="20005"/>
                    </a:ext>
                  </a:extLst>
                </a:gridCol>
                <a:gridCol w="1560995">
                  <a:extLst>
                    <a:ext uri="{9D8B030D-6E8A-4147-A177-3AD203B41FA5}">
                      <a16:colId xmlns:a16="http://schemas.microsoft.com/office/drawing/2014/main" val="20006"/>
                    </a:ext>
                  </a:extLst>
                </a:gridCol>
              </a:tblGrid>
              <a:tr h="231774">
                <a:tc>
                  <a:txBody>
                    <a:bodyPr/>
                    <a:lstStyle/>
                    <a:p>
                      <a:pPr algn="ctr">
                        <a:spcBef>
                          <a:spcPts val="1200"/>
                        </a:spcBef>
                        <a:defRPr sz="1800"/>
                      </a:pPr>
                      <a:r>
                        <a:rPr sz="1200" b="1"/>
                        <a:t>ID</a:t>
                      </a:r>
                    </a:p>
                  </a:txBody>
                  <a:tcPr marL="58392" marR="58392" marT="58392" marB="58392" horzOverflow="overflow">
                    <a:solidFill>
                      <a:srgbClr val="E9EFF7"/>
                    </a:solidFill>
                  </a:tcPr>
                </a:tc>
                <a:tc>
                  <a:txBody>
                    <a:bodyPr/>
                    <a:lstStyle/>
                    <a:p>
                      <a:pPr algn="ctr">
                        <a:spcBef>
                          <a:spcPts val="1200"/>
                        </a:spcBef>
                        <a:defRPr sz="1800"/>
                      </a:pPr>
                      <a:r>
                        <a:rPr sz="1200" b="1"/>
                        <a:t>Added</a:t>
                      </a:r>
                    </a:p>
                  </a:txBody>
                  <a:tcPr marL="58392" marR="58392" marT="58392" marB="58392" horzOverflow="overflow">
                    <a:solidFill>
                      <a:srgbClr val="E9EFF7"/>
                    </a:solidFill>
                  </a:tcPr>
                </a:tc>
                <a:tc>
                  <a:txBody>
                    <a:bodyPr/>
                    <a:lstStyle/>
                    <a:p>
                      <a:pPr algn="ctr">
                        <a:spcBef>
                          <a:spcPts val="1200"/>
                        </a:spcBef>
                        <a:defRPr sz="1800"/>
                      </a:pPr>
                      <a:r>
                        <a:rPr sz="1200" b="1"/>
                        <a:t>Description</a:t>
                      </a:r>
                    </a:p>
                  </a:txBody>
                  <a:tcPr marL="58392" marR="58392" marT="58392" marB="58392" horzOverflow="overflow">
                    <a:solidFill>
                      <a:srgbClr val="E9EFF7"/>
                    </a:solidFill>
                  </a:tcPr>
                </a:tc>
                <a:tc>
                  <a:txBody>
                    <a:bodyPr/>
                    <a:lstStyle/>
                    <a:p>
                      <a:pPr algn="ctr">
                        <a:spcBef>
                          <a:spcPts val="1200"/>
                        </a:spcBef>
                        <a:defRPr sz="1800"/>
                      </a:pPr>
                      <a:r>
                        <a:rPr sz="1200" b="1"/>
                        <a:t>Status</a:t>
                      </a:r>
                    </a:p>
                  </a:txBody>
                  <a:tcPr marL="58392" marR="58392" marT="58392" marB="58392" horzOverflow="overflow">
                    <a:solidFill>
                      <a:srgbClr val="E9EFF7"/>
                    </a:solidFill>
                  </a:tcPr>
                </a:tc>
                <a:tc>
                  <a:txBody>
                    <a:bodyPr/>
                    <a:lstStyle/>
                    <a:p>
                      <a:pPr algn="ctr">
                        <a:spcBef>
                          <a:spcPts val="1200"/>
                        </a:spcBef>
                        <a:defRPr sz="1800"/>
                      </a:pPr>
                      <a:r>
                        <a:rPr sz="1200" b="1"/>
                        <a:t>Story Points</a:t>
                      </a:r>
                    </a:p>
                  </a:txBody>
                  <a:tcPr marL="58392" marR="58392" marT="58392" marB="58392" horzOverflow="overflow">
                    <a:solidFill>
                      <a:srgbClr val="E9EFF7"/>
                    </a:solidFill>
                  </a:tcPr>
                </a:tc>
                <a:tc>
                  <a:txBody>
                    <a:bodyPr/>
                    <a:lstStyle/>
                    <a:p>
                      <a:pPr algn="ctr">
                        <a:spcBef>
                          <a:spcPts val="1200"/>
                        </a:spcBef>
                        <a:defRPr sz="1800"/>
                      </a:pPr>
                      <a:r>
                        <a:rPr sz="1200" b="1"/>
                        <a:t>Actual Equivalent Story Points</a:t>
                      </a:r>
                    </a:p>
                  </a:txBody>
                  <a:tcPr marL="58392" marR="58392" marT="58392" marB="58392" horzOverflow="overflow">
                    <a:solidFill>
                      <a:srgbClr val="E9EFF7"/>
                    </a:solidFill>
                  </a:tcPr>
                </a:tc>
                <a:tc>
                  <a:txBody>
                    <a:bodyPr/>
                    <a:lstStyle/>
                    <a:p>
                      <a:pPr algn="ctr">
                        <a:spcBef>
                          <a:spcPts val="1200"/>
                        </a:spcBef>
                        <a:defRPr sz="1800"/>
                      </a:pPr>
                      <a:r>
                        <a:rPr sz="1200" b="1"/>
                        <a:t>% Completed</a:t>
                      </a:r>
                    </a:p>
                  </a:txBody>
                  <a:tcPr marL="58392" marR="58392" marT="58392" marB="58392" horzOverflow="overflow">
                    <a:solidFill>
                      <a:srgbClr val="E9EFF7"/>
                    </a:solidFill>
                  </a:tcPr>
                </a:tc>
                <a:extLst>
                  <a:ext uri="{0D108BD9-81ED-4DB2-BD59-A6C34878D82A}">
                    <a16:rowId xmlns:a16="http://schemas.microsoft.com/office/drawing/2014/main" val="10000"/>
                  </a:ext>
                </a:extLst>
              </a:tr>
              <a:tr h="1991151">
                <a:tc>
                  <a:txBody>
                    <a:bodyPr/>
                    <a:lstStyle/>
                    <a:p>
                      <a:pPr algn="l">
                        <a:spcBef>
                          <a:spcPts val="1200"/>
                        </a:spcBef>
                        <a:defRPr sz="1800"/>
                      </a:pPr>
                      <a:r>
                        <a:rPr sz="1400"/>
                        <a:t>300</a:t>
                      </a:r>
                    </a:p>
                  </a:txBody>
                  <a:tcPr marL="58392" marR="58392" marT="58392" marB="58392" horzOverflow="overflow">
                    <a:solidFill>
                      <a:srgbClr val="E9EFF7"/>
                    </a:solidFill>
                  </a:tcPr>
                </a:tc>
                <a:tc>
                  <a:txBody>
                    <a:bodyPr/>
                    <a:lstStyle/>
                    <a:p>
                      <a:pPr algn="l">
                        <a:spcBef>
                          <a:spcPts val="1200"/>
                        </a:spcBef>
                        <a:defRPr sz="1800"/>
                      </a:pPr>
                      <a:r>
                        <a:rPr sz="1400"/>
                        <a:t>Onset</a:t>
                      </a:r>
                    </a:p>
                  </a:txBody>
                  <a:tcPr marL="58392" marR="58392" marT="58392" marB="58392" horzOverflow="overflow">
                    <a:solidFill>
                      <a:srgbClr val="E9EFF7"/>
                    </a:solidFill>
                  </a:tcPr>
                </a:tc>
                <a:tc>
                  <a:txBody>
                    <a:bodyPr/>
                    <a:lstStyle/>
                    <a:p>
                      <a:pPr algn="just">
                        <a:spcBef>
                          <a:spcPts val="1200"/>
                        </a:spcBef>
                        <a:defRPr sz="1600"/>
                      </a:pPr>
                      <a:r>
                        <a:t>As a End User, </a:t>
                      </a:r>
                      <a:endParaRPr sz="3200"/>
                    </a:p>
                    <a:p>
                      <a:pPr algn="just">
                        <a:spcBef>
                          <a:spcPts val="1200"/>
                        </a:spcBef>
                        <a:defRPr sz="1600"/>
                      </a:pPr>
                      <a:r>
                        <a:t>I want to use this service, </a:t>
                      </a:r>
                      <a:endParaRPr sz="3200"/>
                    </a:p>
                    <a:p>
                      <a:pPr algn="just">
                        <a:spcBef>
                          <a:spcPts val="1200"/>
                        </a:spcBef>
                        <a:defRPr sz="1600"/>
                      </a:pPr>
                      <a:r>
                        <a:t>So that I can secure my data connection.</a:t>
                      </a:r>
                    </a:p>
                  </a:txBody>
                  <a:tcPr marL="58392" marR="58392" marT="58392" marB="58392" horzOverflow="overflow">
                    <a:solidFill>
                      <a:srgbClr val="E9EFF7"/>
                    </a:solidFill>
                  </a:tcPr>
                </a:tc>
                <a:tc>
                  <a:txBody>
                    <a:bodyPr/>
                    <a:lstStyle/>
                    <a:p>
                      <a:pPr algn="ctr">
                        <a:spcBef>
                          <a:spcPts val="1200"/>
                        </a:spcBef>
                        <a:defRPr sz="1800"/>
                      </a:pPr>
                      <a:r>
                        <a:rPr sz="1600"/>
                        <a:t>C</a:t>
                      </a:r>
                    </a:p>
                  </a:txBody>
                  <a:tcPr marL="58392" marR="58392" marT="58392" marB="58392" horzOverflow="overflow">
                    <a:solidFill>
                      <a:srgbClr val="E9EFF7"/>
                    </a:solidFill>
                  </a:tcPr>
                </a:tc>
                <a:tc>
                  <a:txBody>
                    <a:bodyPr/>
                    <a:lstStyle/>
                    <a:p>
                      <a:pPr algn="ctr">
                        <a:spcBef>
                          <a:spcPts val="1200"/>
                        </a:spcBef>
                        <a:defRPr sz="1800"/>
                      </a:pPr>
                      <a:r>
                        <a:rPr sz="1600"/>
                        <a:t>15</a:t>
                      </a:r>
                    </a:p>
                  </a:txBody>
                  <a:tcPr marL="58392" marR="58392" marT="58392" marB="58392" horzOverflow="overflow">
                    <a:solidFill>
                      <a:srgbClr val="E9EFF7"/>
                    </a:solidFill>
                  </a:tcPr>
                </a:tc>
                <a:tc>
                  <a:txBody>
                    <a:bodyPr/>
                    <a:lstStyle/>
                    <a:p>
                      <a:pPr algn="ctr">
                        <a:spcBef>
                          <a:spcPts val="1200"/>
                        </a:spcBef>
                        <a:defRPr sz="1800"/>
                      </a:pPr>
                      <a:r>
                        <a:rPr lang="en-IN" sz="1600" dirty="0"/>
                        <a:t>15</a:t>
                      </a:r>
                      <a:endParaRPr sz="1600" dirty="0"/>
                    </a:p>
                  </a:txBody>
                  <a:tcPr marL="58392" marR="58392" marT="58392" marB="58392" horzOverflow="overflow">
                    <a:solidFill>
                      <a:srgbClr val="E9EFF7"/>
                    </a:solidFill>
                  </a:tcPr>
                </a:tc>
                <a:tc>
                  <a:txBody>
                    <a:bodyPr/>
                    <a:lstStyle/>
                    <a:p>
                      <a:pPr algn="ctr">
                        <a:spcBef>
                          <a:spcPts val="1200"/>
                        </a:spcBef>
                        <a:defRPr sz="1800"/>
                      </a:pPr>
                      <a:r>
                        <a:rPr sz="1600"/>
                        <a:t>100%</a:t>
                      </a:r>
                    </a:p>
                  </a:txBody>
                  <a:tcPr marL="58392" marR="58392" marT="58392" marB="58392" horzOverflow="overflow">
                    <a:solidFill>
                      <a:srgbClr val="E9EFF7"/>
                    </a:solidFill>
                  </a:tcPr>
                </a:tc>
                <a:extLst>
                  <a:ext uri="{0D108BD9-81ED-4DB2-BD59-A6C34878D82A}">
                    <a16:rowId xmlns:a16="http://schemas.microsoft.com/office/drawing/2014/main" val="10001"/>
                  </a:ext>
                </a:extLst>
              </a:tr>
              <a:tr h="210630">
                <a:tc gridSpan="3">
                  <a:txBody>
                    <a:bodyPr/>
                    <a:lstStyle/>
                    <a:p>
                      <a:pPr algn="ctr">
                        <a:spcBef>
                          <a:spcPts val="1200"/>
                        </a:spcBef>
                        <a:defRPr sz="1800"/>
                      </a:pPr>
                      <a:r>
                        <a:rPr sz="1200" b="1"/>
                        <a:t>Acceptance Criteria</a:t>
                      </a:r>
                    </a:p>
                  </a:txBody>
                  <a:tcPr marL="58392" marR="58392" marT="58392" marB="58392" horzOverflow="overflow">
                    <a:solidFill>
                      <a:srgbClr val="E9EFF7"/>
                    </a:solidFill>
                  </a:tcPr>
                </a:tc>
                <a:tc hMerge="1">
                  <a:txBody>
                    <a:bodyPr/>
                    <a:lstStyle/>
                    <a:p>
                      <a:endParaRPr lang="en-US"/>
                    </a:p>
                  </a:txBody>
                  <a:tcPr/>
                </a:tc>
                <a:tc hMerge="1">
                  <a:txBody>
                    <a:bodyPr/>
                    <a:lstStyle/>
                    <a:p>
                      <a:endParaRPr lang="en-US"/>
                    </a:p>
                  </a:txBody>
                  <a:tcPr/>
                </a:tc>
                <a:tc gridSpan="4">
                  <a:txBody>
                    <a:bodyPr/>
                    <a:lstStyle/>
                    <a:p>
                      <a:pPr algn="ctr">
                        <a:spcBef>
                          <a:spcPts val="1200"/>
                        </a:spcBef>
                        <a:defRPr sz="1800"/>
                      </a:pPr>
                      <a:r>
                        <a:rPr sz="1200" b="1"/>
                        <a:t>Verification</a:t>
                      </a:r>
                    </a:p>
                  </a:txBody>
                  <a:tcPr marL="58392" marR="58392" marT="58392" marB="58392" horzOverflow="overflow">
                    <a:solidFill>
                      <a:srgbClr val="E9EFF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0856">
                <a:tc>
                  <a:txBody>
                    <a:bodyPr/>
                    <a:lstStyle/>
                    <a:p>
                      <a:pPr algn="l">
                        <a:spcBef>
                          <a:spcPts val="1200"/>
                        </a:spcBef>
                        <a:defRPr sz="1800"/>
                      </a:pPr>
                      <a:r>
                        <a:rPr sz="1400"/>
                        <a:t>310</a:t>
                      </a:r>
                    </a:p>
                  </a:txBody>
                  <a:tcPr marL="58392" marR="58392" marT="58392" marB="58392" horzOverflow="overflow">
                    <a:solidFill>
                      <a:srgbClr val="E9EFF7"/>
                    </a:solidFill>
                  </a:tcPr>
                </a:tc>
                <a:tc gridSpan="2">
                  <a:txBody>
                    <a:bodyPr/>
                    <a:lstStyle/>
                    <a:p>
                      <a:pPr algn="l">
                        <a:spcBef>
                          <a:spcPts val="1200"/>
                        </a:spcBef>
                        <a:defRPr sz="1800"/>
                      </a:pPr>
                      <a:r>
                        <a:rPr sz="1400"/>
                        <a:t>User Downstream Data must be encrypted from our servers.</a:t>
                      </a:r>
                    </a:p>
                  </a:txBody>
                  <a:tcPr marL="58392" marR="58392" marT="58392" marB="58392" horzOverflow="overflow">
                    <a:solidFill>
                      <a:srgbClr val="E9EFF7"/>
                    </a:solidFill>
                  </a:tcPr>
                </a:tc>
                <a:tc hMerge="1">
                  <a:txBody>
                    <a:bodyPr/>
                    <a:lstStyle/>
                    <a:p>
                      <a:endParaRPr lang="en-US"/>
                    </a:p>
                  </a:txBody>
                  <a:tcPr/>
                </a:tc>
                <a:tc gridSpan="4">
                  <a:txBody>
                    <a:bodyPr/>
                    <a:lstStyle/>
                    <a:p>
                      <a:pPr algn="l">
                        <a:spcBef>
                          <a:spcPts val="1200"/>
                        </a:spcBef>
                        <a:defRPr sz="1800"/>
                      </a:pPr>
                      <a:r>
                        <a:rPr sz="1400"/>
                        <a:t>Create test cases to verify search results by quiz name.</a:t>
                      </a:r>
                    </a:p>
                  </a:txBody>
                  <a:tcPr marL="58392" marR="58392" marT="58392" marB="58392" horzOverflow="overflow">
                    <a:solidFill>
                      <a:srgbClr val="E9EFF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0856">
                <a:tc>
                  <a:txBody>
                    <a:bodyPr/>
                    <a:lstStyle/>
                    <a:p>
                      <a:pPr algn="l">
                        <a:spcBef>
                          <a:spcPts val="1200"/>
                        </a:spcBef>
                        <a:defRPr sz="1800"/>
                      </a:pPr>
                      <a:r>
                        <a:rPr sz="1400"/>
                        <a:t>311</a:t>
                      </a:r>
                    </a:p>
                  </a:txBody>
                  <a:tcPr marL="58392" marR="58392" marT="58392" marB="58392" horzOverflow="overflow">
                    <a:solidFill>
                      <a:srgbClr val="E9EFF7"/>
                    </a:solidFill>
                  </a:tcPr>
                </a:tc>
                <a:tc gridSpan="2">
                  <a:txBody>
                    <a:bodyPr/>
                    <a:lstStyle/>
                    <a:p>
                      <a:pPr algn="l">
                        <a:spcBef>
                          <a:spcPts val="1200"/>
                        </a:spcBef>
                        <a:defRPr sz="1800"/>
                      </a:pPr>
                      <a:r>
                        <a:rPr sz="1400"/>
                        <a:t>User Upstream Data must be encrypted from our servers.</a:t>
                      </a:r>
                    </a:p>
                  </a:txBody>
                  <a:tcPr marL="58392" marR="58392" marT="58392" marB="58392" horzOverflow="overflow">
                    <a:solidFill>
                      <a:srgbClr val="E9EFF7"/>
                    </a:solidFill>
                  </a:tcPr>
                </a:tc>
                <a:tc hMerge="1">
                  <a:txBody>
                    <a:bodyPr/>
                    <a:lstStyle/>
                    <a:p>
                      <a:endParaRPr lang="en-US"/>
                    </a:p>
                  </a:txBody>
                  <a:tcPr/>
                </a:tc>
                <a:tc gridSpan="4">
                  <a:txBody>
                    <a:bodyPr/>
                    <a:lstStyle/>
                    <a:p>
                      <a:pPr algn="l">
                        <a:spcBef>
                          <a:spcPts val="1200"/>
                        </a:spcBef>
                        <a:defRPr sz="1800"/>
                      </a:pPr>
                      <a:r>
                        <a:rPr sz="1400"/>
                        <a:t>Create test cases to verify search results by quiz topics.</a:t>
                      </a:r>
                    </a:p>
                  </a:txBody>
                  <a:tcPr marL="58392" marR="58392" marT="58392" marB="58392" horzOverflow="overflow">
                    <a:solidFill>
                      <a:srgbClr val="E9EFF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579244">
                <a:tc>
                  <a:txBody>
                    <a:bodyPr/>
                    <a:lstStyle/>
                    <a:p>
                      <a:pPr algn="l">
                        <a:spcBef>
                          <a:spcPts val="1200"/>
                        </a:spcBef>
                        <a:defRPr sz="1800"/>
                      </a:pPr>
                      <a:r>
                        <a:rPr sz="1400"/>
                        <a:t>312</a:t>
                      </a:r>
                    </a:p>
                  </a:txBody>
                  <a:tcPr marL="58392" marR="58392" marT="58392" marB="58392" horzOverflow="overflow">
                    <a:solidFill>
                      <a:srgbClr val="E9EFF7"/>
                    </a:solidFill>
                  </a:tcPr>
                </a:tc>
                <a:tc gridSpan="2">
                  <a:txBody>
                    <a:bodyPr/>
                    <a:lstStyle/>
                    <a:p>
                      <a:pPr algn="l">
                        <a:spcBef>
                          <a:spcPts val="1200"/>
                        </a:spcBef>
                        <a:defRPr sz="1800"/>
                      </a:pPr>
                      <a:r>
                        <a:rPr sz="1400"/>
                        <a:t>Our servers must have a Firewall to protect them from Cyber Attacks.</a:t>
                      </a:r>
                    </a:p>
                  </a:txBody>
                  <a:tcPr marL="58392" marR="58392" marT="58392" marB="58392" horzOverflow="overflow">
                    <a:solidFill>
                      <a:srgbClr val="E9EFF7"/>
                    </a:solidFill>
                  </a:tcPr>
                </a:tc>
                <a:tc hMerge="1">
                  <a:txBody>
                    <a:bodyPr/>
                    <a:lstStyle/>
                    <a:p>
                      <a:endParaRPr lang="en-US"/>
                    </a:p>
                  </a:txBody>
                  <a:tcPr/>
                </a:tc>
                <a:tc gridSpan="4">
                  <a:txBody>
                    <a:bodyPr/>
                    <a:lstStyle/>
                    <a:p>
                      <a:pPr algn="l">
                        <a:spcBef>
                          <a:spcPts val="1200"/>
                        </a:spcBef>
                        <a:defRPr sz="1800"/>
                      </a:pPr>
                      <a:r>
                        <a:rPr sz="1400" dirty="0"/>
                        <a:t>Create test cases to verify search results by creation and last used date.</a:t>
                      </a:r>
                    </a:p>
                  </a:txBody>
                  <a:tcPr marL="58392" marR="58392" marT="58392" marB="58392" horzOverflow="overflow">
                    <a:solidFill>
                      <a:srgbClr val="E9EFF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 name="Table 3"/>
          <p:cNvGraphicFramePr/>
          <p:nvPr/>
        </p:nvGraphicFramePr>
        <p:xfrm>
          <a:off x="994177" y="2088918"/>
          <a:ext cx="10203643" cy="2680164"/>
        </p:xfrm>
        <a:graphic>
          <a:graphicData uri="http://schemas.openxmlformats.org/drawingml/2006/table">
            <a:tbl>
              <a:tblPr>
                <a:tableStyleId>{4C3C2611-4C71-4FC5-86AE-919BDF0F9419}</a:tableStyleId>
              </a:tblPr>
              <a:tblGrid>
                <a:gridCol w="423948">
                  <a:extLst>
                    <a:ext uri="{9D8B030D-6E8A-4147-A177-3AD203B41FA5}">
                      <a16:colId xmlns:a16="http://schemas.microsoft.com/office/drawing/2014/main" val="20000"/>
                    </a:ext>
                  </a:extLst>
                </a:gridCol>
                <a:gridCol w="5333297">
                  <a:extLst>
                    <a:ext uri="{9D8B030D-6E8A-4147-A177-3AD203B41FA5}">
                      <a16:colId xmlns:a16="http://schemas.microsoft.com/office/drawing/2014/main" val="20001"/>
                    </a:ext>
                  </a:extLst>
                </a:gridCol>
                <a:gridCol w="4446398">
                  <a:extLst>
                    <a:ext uri="{9D8B030D-6E8A-4147-A177-3AD203B41FA5}">
                      <a16:colId xmlns:a16="http://schemas.microsoft.com/office/drawing/2014/main" val="20002"/>
                    </a:ext>
                  </a:extLst>
                </a:gridCol>
              </a:tblGrid>
              <a:tr h="0">
                <a:tc>
                  <a:txBody>
                    <a:bodyPr/>
                    <a:lstStyle/>
                    <a:p>
                      <a:pPr algn="ctr">
                        <a:defRPr sz="1800"/>
                      </a:pPr>
                      <a:r>
                        <a:rPr sz="1600" b="1"/>
                        <a:t>ID</a:t>
                      </a:r>
                    </a:p>
                  </a:txBody>
                  <a:tcPr marL="44181" marR="44181" marT="44181" marB="44181" horzOverflow="overflow">
                    <a:solidFill>
                      <a:srgbClr val="E9EFF7"/>
                    </a:solidFill>
                  </a:tcPr>
                </a:tc>
                <a:tc>
                  <a:txBody>
                    <a:bodyPr/>
                    <a:lstStyle/>
                    <a:p>
                      <a:pPr algn="ctr">
                        <a:defRPr sz="1800"/>
                      </a:pPr>
                      <a:r>
                        <a:rPr sz="1600" b="1"/>
                        <a:t>Tasks</a:t>
                      </a:r>
                    </a:p>
                  </a:txBody>
                  <a:tcPr marL="44181" marR="44181" marT="44181" marB="44181" horzOverflow="overflow">
                    <a:solidFill>
                      <a:srgbClr val="E9EFF7"/>
                    </a:solidFill>
                  </a:tcPr>
                </a:tc>
                <a:tc>
                  <a:txBody>
                    <a:bodyPr/>
                    <a:lstStyle/>
                    <a:p>
                      <a:pPr algn="ctr">
                        <a:defRPr sz="1800"/>
                      </a:pPr>
                      <a:r>
                        <a:rPr sz="1600" b="1"/>
                        <a:t>Resource</a:t>
                      </a:r>
                    </a:p>
                  </a:txBody>
                  <a:tcPr marL="44181" marR="44181" marT="44181" marB="44181" horzOverflow="overflow">
                    <a:solidFill>
                      <a:srgbClr val="E9EFF7"/>
                    </a:solidFill>
                  </a:tcPr>
                </a:tc>
                <a:extLst>
                  <a:ext uri="{0D108BD9-81ED-4DB2-BD59-A6C34878D82A}">
                    <a16:rowId xmlns:a16="http://schemas.microsoft.com/office/drawing/2014/main" val="10000"/>
                  </a:ext>
                </a:extLst>
              </a:tr>
              <a:tr h="679535">
                <a:tc>
                  <a:txBody>
                    <a:bodyPr/>
                    <a:lstStyle/>
                    <a:p>
                      <a:pPr algn="ctr">
                        <a:defRPr sz="1800"/>
                      </a:pPr>
                      <a:r>
                        <a:rPr sz="1600" b="1"/>
                        <a:t>1</a:t>
                      </a:r>
                    </a:p>
                  </a:txBody>
                  <a:tcPr marL="44181" marR="44181" marT="44181" marB="44181" horzOverflow="overflow">
                    <a:solidFill>
                      <a:srgbClr val="E9EFF7"/>
                    </a:solidFill>
                  </a:tcPr>
                </a:tc>
                <a:tc>
                  <a:txBody>
                    <a:bodyPr/>
                    <a:lstStyle/>
                    <a:p>
                      <a:pPr algn="l">
                        <a:spcBef>
                          <a:spcPts val="1200"/>
                        </a:spcBef>
                        <a:defRPr sz="1800"/>
                      </a:pPr>
                      <a:r>
                        <a:rPr sz="1600"/>
                        <a:t>User Downstream Data Encryption setup (AES-256)</a:t>
                      </a:r>
                    </a:p>
                  </a:txBody>
                  <a:tcPr marL="44181" marR="44181" marT="44181" marB="44181" horzOverflow="overflow">
                    <a:solidFill>
                      <a:srgbClr val="E9EFF7"/>
                    </a:solidFill>
                  </a:tcPr>
                </a:tc>
                <a:tc>
                  <a:txBody>
                    <a:bodyPr/>
                    <a:lstStyle/>
                    <a:p>
                      <a:pPr algn="l">
                        <a:defRPr sz="1800"/>
                      </a:pPr>
                      <a:r>
                        <a:rPr sz="1600"/>
                        <a:t>Team member 1</a:t>
                      </a:r>
                    </a:p>
                  </a:txBody>
                  <a:tcPr marL="44181" marR="44181" marT="44181" marB="44181" horzOverflow="overflow">
                    <a:solidFill>
                      <a:srgbClr val="E9EFF7"/>
                    </a:solidFill>
                  </a:tcPr>
                </a:tc>
                <a:extLst>
                  <a:ext uri="{0D108BD9-81ED-4DB2-BD59-A6C34878D82A}">
                    <a16:rowId xmlns:a16="http://schemas.microsoft.com/office/drawing/2014/main" val="10001"/>
                  </a:ext>
                </a:extLst>
              </a:tr>
              <a:tr h="769793">
                <a:tc>
                  <a:txBody>
                    <a:bodyPr/>
                    <a:lstStyle/>
                    <a:p>
                      <a:pPr algn="ctr">
                        <a:defRPr sz="1800"/>
                      </a:pPr>
                      <a:r>
                        <a:rPr sz="1600" b="1"/>
                        <a:t>2</a:t>
                      </a:r>
                    </a:p>
                  </a:txBody>
                  <a:tcPr marL="44181" marR="44181" marT="44181" marB="44181" horzOverflow="overflow">
                    <a:solidFill>
                      <a:srgbClr val="E9EFF7"/>
                    </a:solidFill>
                  </a:tcPr>
                </a:tc>
                <a:tc>
                  <a:txBody>
                    <a:bodyPr/>
                    <a:lstStyle/>
                    <a:p>
                      <a:pPr algn="l">
                        <a:spcBef>
                          <a:spcPts val="1200"/>
                        </a:spcBef>
                        <a:defRPr sz="1800"/>
                      </a:pPr>
                      <a:r>
                        <a:rPr sz="1600"/>
                        <a:t>User Upstream Encryption setup (AES-256)</a:t>
                      </a:r>
                    </a:p>
                  </a:txBody>
                  <a:tcPr marL="44181" marR="44181" marT="44181" marB="44181" horzOverflow="overflow">
                    <a:solidFill>
                      <a:srgbClr val="E9EFF7"/>
                    </a:solidFill>
                  </a:tcPr>
                </a:tc>
                <a:tc>
                  <a:txBody>
                    <a:bodyPr/>
                    <a:lstStyle/>
                    <a:p>
                      <a:pPr algn="l">
                        <a:defRPr sz="1800"/>
                      </a:pPr>
                      <a:r>
                        <a:rPr sz="1600"/>
                        <a:t>Team member 2</a:t>
                      </a:r>
                    </a:p>
                  </a:txBody>
                  <a:tcPr marL="44181" marR="44181" marT="44181" marB="44181" horzOverflow="overflow">
                    <a:solidFill>
                      <a:srgbClr val="E9EFF7"/>
                    </a:solidFill>
                  </a:tcPr>
                </a:tc>
                <a:extLst>
                  <a:ext uri="{0D108BD9-81ED-4DB2-BD59-A6C34878D82A}">
                    <a16:rowId xmlns:a16="http://schemas.microsoft.com/office/drawing/2014/main" val="10002"/>
                  </a:ext>
                </a:extLst>
              </a:tr>
              <a:tr h="898634">
                <a:tc>
                  <a:txBody>
                    <a:bodyPr/>
                    <a:lstStyle/>
                    <a:p>
                      <a:pPr algn="ctr">
                        <a:defRPr sz="1800"/>
                      </a:pPr>
                      <a:r>
                        <a:rPr sz="1600" b="1"/>
                        <a:t>3</a:t>
                      </a:r>
                    </a:p>
                  </a:txBody>
                  <a:tcPr marL="44181" marR="44181" marT="44181" marB="44181" horzOverflow="overflow">
                    <a:solidFill>
                      <a:srgbClr val="E9EFF7"/>
                    </a:solidFill>
                  </a:tcPr>
                </a:tc>
                <a:tc>
                  <a:txBody>
                    <a:bodyPr/>
                    <a:lstStyle/>
                    <a:p>
                      <a:pPr algn="l">
                        <a:spcBef>
                          <a:spcPts val="1200"/>
                        </a:spcBef>
                        <a:defRPr sz="1800"/>
                      </a:pPr>
                      <a:r>
                        <a:rPr sz="1600"/>
                        <a:t>Incorporation of a third-party security vendor.</a:t>
                      </a:r>
                    </a:p>
                  </a:txBody>
                  <a:tcPr marL="44181" marR="44181" marT="44181" marB="44181" horzOverflow="overflow">
                    <a:solidFill>
                      <a:srgbClr val="E9EFF7"/>
                    </a:solidFill>
                  </a:tcPr>
                </a:tc>
                <a:tc>
                  <a:txBody>
                    <a:bodyPr/>
                    <a:lstStyle/>
                    <a:p>
                      <a:pPr algn="l">
                        <a:defRPr sz="1800"/>
                      </a:pPr>
                      <a:r>
                        <a:rPr sz="1600"/>
                        <a:t>Team member 3</a:t>
                      </a:r>
                    </a:p>
                  </a:txBody>
                  <a:tcPr marL="44181" marR="44181" marT="44181" marB="44181" horzOverflow="overflow">
                    <a:solidFill>
                      <a:srgbClr val="E9EFF7"/>
                    </a:solidFill>
                  </a:tcPr>
                </a:tc>
                <a:extLst>
                  <a:ext uri="{0D108BD9-81ED-4DB2-BD59-A6C34878D82A}">
                    <a16:rowId xmlns:a16="http://schemas.microsoft.com/office/drawing/2014/main" val="10003"/>
                  </a:ext>
                </a:extLst>
              </a:tr>
            </a:tbl>
          </a:graphicData>
        </a:graphic>
      </p:graphicFrame>
      <p:sp>
        <p:nvSpPr>
          <p:cNvPr id="206" name="Title 1"/>
          <p:cNvSpPr txBox="1">
            <a:spLocks noGrp="1"/>
          </p:cNvSpPr>
          <p:nvPr>
            <p:ph type="title"/>
          </p:nvPr>
        </p:nvSpPr>
        <p:spPr>
          <a:prstGeom prst="rect">
            <a:avLst/>
          </a:prstGeom>
        </p:spPr>
        <p:txBody>
          <a:bodyPr/>
          <a:lstStyle>
            <a:lvl1pPr>
              <a:defRPr>
                <a:solidFill>
                  <a:srgbClr val="D83E48"/>
                </a:solidFill>
              </a:defRPr>
            </a:lvl1pPr>
          </a:lstStyle>
          <a:p>
            <a:r>
              <a:t>Sprint 3                                               Team Tasks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noGrp="1"/>
          </p:cNvSpPr>
          <p:nvPr>
            <p:ph type="title"/>
          </p:nvPr>
        </p:nvSpPr>
        <p:spPr>
          <a:prstGeom prst="rect">
            <a:avLst/>
          </a:prstGeom>
        </p:spPr>
        <p:txBody>
          <a:bodyPr/>
          <a:lstStyle>
            <a:lvl1pPr algn="r">
              <a:defRPr b="0">
                <a:solidFill>
                  <a:srgbClr val="585AAF"/>
                </a:solidFill>
                <a:latin typeface="Calibri Light"/>
                <a:ea typeface="Calibri Light"/>
                <a:cs typeface="Calibri Light"/>
                <a:sym typeface="Calibri Light"/>
              </a:defRPr>
            </a:lvl1pPr>
          </a:lstStyle>
          <a:p>
            <a:r>
              <a:t>Contents</a:t>
            </a:r>
          </a:p>
        </p:txBody>
      </p:sp>
      <p:sp>
        <p:nvSpPr>
          <p:cNvPr id="129" name="Content Placeholder 2"/>
          <p:cNvSpPr txBox="1">
            <a:spLocks noGrp="1"/>
          </p:cNvSpPr>
          <p:nvPr>
            <p:ph type="body" sz="quarter" idx="1"/>
          </p:nvPr>
        </p:nvSpPr>
        <p:spPr>
          <a:xfrm>
            <a:off x="7232073" y="1895300"/>
            <a:ext cx="4121728" cy="3067399"/>
          </a:xfrm>
          <a:prstGeom prst="rect">
            <a:avLst/>
          </a:prstGeom>
        </p:spPr>
        <p:txBody>
          <a:bodyPr>
            <a:normAutofit lnSpcReduction="10000"/>
          </a:bodyPr>
          <a:lstStyle/>
          <a:p>
            <a:pPr marL="0" indent="0" algn="r" defTabSz="841247">
              <a:lnSpc>
                <a:spcPct val="81000"/>
              </a:lnSpc>
              <a:spcBef>
                <a:spcPts val="900"/>
              </a:spcBef>
              <a:buSzTx/>
              <a:buNone/>
              <a:defRPr sz="2900" i="1">
                <a:solidFill>
                  <a:srgbClr val="9095CD"/>
                </a:solidFill>
              </a:defRPr>
            </a:pPr>
            <a:r>
              <a:rPr dirty="0"/>
              <a:t>Our Big Idea</a:t>
            </a:r>
          </a:p>
          <a:p>
            <a:pPr marL="0" indent="0" algn="r" defTabSz="841247">
              <a:lnSpc>
                <a:spcPct val="81000"/>
              </a:lnSpc>
              <a:spcBef>
                <a:spcPts val="900"/>
              </a:spcBef>
              <a:buSzTx/>
              <a:buNone/>
              <a:defRPr sz="2900" i="1">
                <a:solidFill>
                  <a:srgbClr val="9095CD"/>
                </a:solidFill>
              </a:defRPr>
            </a:pPr>
            <a:r>
              <a:rPr dirty="0"/>
              <a:t>The Problem Statement</a:t>
            </a:r>
          </a:p>
          <a:p>
            <a:pPr marL="0" indent="0" algn="r" defTabSz="841247">
              <a:lnSpc>
                <a:spcPct val="81000"/>
              </a:lnSpc>
              <a:spcBef>
                <a:spcPts val="900"/>
              </a:spcBef>
              <a:buSzTx/>
              <a:buNone/>
              <a:defRPr sz="2900" i="1">
                <a:solidFill>
                  <a:srgbClr val="9095CD"/>
                </a:solidFill>
              </a:defRPr>
            </a:pPr>
            <a:r>
              <a:rPr dirty="0"/>
              <a:t>Solution</a:t>
            </a:r>
          </a:p>
          <a:p>
            <a:pPr marL="0" indent="0" algn="r" defTabSz="841247">
              <a:lnSpc>
                <a:spcPct val="81000"/>
              </a:lnSpc>
              <a:spcBef>
                <a:spcPts val="900"/>
              </a:spcBef>
              <a:buSzTx/>
              <a:buNone/>
              <a:defRPr sz="2900" i="1">
                <a:solidFill>
                  <a:srgbClr val="9095CD"/>
                </a:solidFill>
              </a:defRPr>
            </a:pPr>
            <a:r>
              <a:rPr dirty="0"/>
              <a:t>Statistical Data</a:t>
            </a:r>
          </a:p>
          <a:p>
            <a:pPr marL="0" indent="0" algn="r" defTabSz="841247">
              <a:lnSpc>
                <a:spcPct val="81000"/>
              </a:lnSpc>
              <a:spcBef>
                <a:spcPts val="900"/>
              </a:spcBef>
              <a:buSzTx/>
              <a:buNone/>
              <a:defRPr sz="2900" i="1">
                <a:solidFill>
                  <a:srgbClr val="9095CD"/>
                </a:solidFill>
              </a:defRPr>
            </a:pPr>
            <a:r>
              <a:rPr dirty="0"/>
              <a:t>The Concept</a:t>
            </a:r>
          </a:p>
          <a:p>
            <a:pPr marL="0" indent="0" algn="r" defTabSz="841247">
              <a:lnSpc>
                <a:spcPct val="81000"/>
              </a:lnSpc>
              <a:spcBef>
                <a:spcPts val="900"/>
              </a:spcBef>
              <a:buSzTx/>
              <a:buNone/>
              <a:defRPr sz="2900" i="1">
                <a:solidFill>
                  <a:srgbClr val="9095CD"/>
                </a:solidFill>
              </a:defRPr>
            </a:pPr>
            <a:r>
              <a:rPr dirty="0"/>
              <a:t>Our Product</a:t>
            </a:r>
            <a:r>
              <a:rPr lang="en-IN" dirty="0"/>
              <a:t>  </a:t>
            </a:r>
          </a:p>
          <a:p>
            <a:pPr marL="0" indent="0" algn="r" defTabSz="841247">
              <a:lnSpc>
                <a:spcPct val="81000"/>
              </a:lnSpc>
              <a:spcBef>
                <a:spcPts val="900"/>
              </a:spcBef>
              <a:buSzTx/>
              <a:buNone/>
              <a:defRPr sz="2900" i="1">
                <a:solidFill>
                  <a:srgbClr val="9095CD"/>
                </a:solidFill>
              </a:defRPr>
            </a:pPr>
            <a:r>
              <a:rPr lang="en-IN"/>
              <a:t>Technical </a:t>
            </a:r>
            <a:r>
              <a:rPr lang="en-IN" dirty="0"/>
              <a:t>Details</a:t>
            </a:r>
            <a:endParaRPr dirty="0"/>
          </a:p>
        </p:txBody>
      </p:sp>
      <p:pic>
        <p:nvPicPr>
          <p:cNvPr id="130" name="Picture 7" descr="Picture 7"/>
          <p:cNvPicPr>
            <a:picLocks noChangeAspect="1"/>
          </p:cNvPicPr>
          <p:nvPr/>
        </p:nvPicPr>
        <p:blipFill>
          <a:blip r:embed="rId2"/>
          <a:srcRect t="2553" b="9456"/>
          <a:stretch>
            <a:fillRect/>
          </a:stretch>
        </p:blipFill>
        <p:spPr>
          <a:xfrm>
            <a:off x="838200" y="614973"/>
            <a:ext cx="5720540" cy="5033525"/>
          </a:xfrm>
          <a:prstGeom prst="rect">
            <a:avLst/>
          </a:prstGeom>
          <a:ln w="12700">
            <a:miter lim="400000"/>
          </a:ln>
        </p:spPr>
      </p:pic>
      <p:sp>
        <p:nvSpPr>
          <p:cNvPr id="131" name="Straight Connector 4"/>
          <p:cNvSpPr/>
          <p:nvPr/>
        </p:nvSpPr>
        <p:spPr>
          <a:xfrm>
            <a:off x="11610472" y="1719262"/>
            <a:ext cx="1" cy="3136984"/>
          </a:xfrm>
          <a:prstGeom prst="line">
            <a:avLst/>
          </a:prstGeom>
          <a:ln w="57150">
            <a:solidFill>
              <a:srgbClr val="F59FAC"/>
            </a:solidFill>
            <a:miter/>
            <a:headEnd type="oval"/>
            <a:tailEnd type="oval"/>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p:cNvSpPr txBox="1">
            <a:spLocks noGrp="1"/>
          </p:cNvSpPr>
          <p:nvPr>
            <p:ph type="title"/>
          </p:nvPr>
        </p:nvSpPr>
        <p:spPr>
          <a:prstGeom prst="rect">
            <a:avLst/>
          </a:prstGeom>
        </p:spPr>
        <p:txBody>
          <a:bodyPr/>
          <a:lstStyle>
            <a:lvl1pPr>
              <a:defRPr>
                <a:solidFill>
                  <a:srgbClr val="D83E48"/>
                </a:solidFill>
              </a:defRPr>
            </a:lvl1pPr>
          </a:lstStyle>
          <a:p>
            <a:r>
              <a:t>UML DIAGRAMS</a:t>
            </a:r>
          </a:p>
        </p:txBody>
      </p:sp>
      <p:pic>
        <p:nvPicPr>
          <p:cNvPr id="209" name="Picture 2" descr="Picture 2"/>
          <p:cNvPicPr>
            <a:picLocks noChangeAspect="1"/>
          </p:cNvPicPr>
          <p:nvPr/>
        </p:nvPicPr>
        <p:blipFill>
          <a:blip r:embed="rId2"/>
          <a:stretch>
            <a:fillRect/>
          </a:stretch>
        </p:blipFill>
        <p:spPr>
          <a:xfrm>
            <a:off x="958969" y="1690688"/>
            <a:ext cx="6123256" cy="4351338"/>
          </a:xfrm>
          <a:prstGeom prst="rect">
            <a:avLst/>
          </a:prstGeom>
          <a:ln w="12700">
            <a:miter lim="400000"/>
          </a:ln>
        </p:spPr>
      </p:pic>
      <p:sp>
        <p:nvSpPr>
          <p:cNvPr id="210" name="TextBox 7"/>
          <p:cNvSpPr txBox="1"/>
          <p:nvPr/>
        </p:nvSpPr>
        <p:spPr>
          <a:xfrm>
            <a:off x="7712589" y="3429000"/>
            <a:ext cx="3474720" cy="38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lvl1pPr>
          </a:lstStyle>
          <a:p>
            <a:r>
              <a:t>SYSTEM OVERVIEW</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221723" y="0"/>
            <a:ext cx="4668522" cy="1325563"/>
          </a:xfrm>
          <a:prstGeom prst="rect">
            <a:avLst/>
          </a:prstGeom>
        </p:spPr>
        <p:txBody>
          <a:bodyPr/>
          <a:lstStyle/>
          <a:p>
            <a:r>
              <a:t>DIAGRAMS</a:t>
            </a:r>
          </a:p>
        </p:txBody>
      </p:sp>
      <p:pic>
        <p:nvPicPr>
          <p:cNvPr id="213" name="Picture 2" descr="Picture 2"/>
          <p:cNvPicPr>
            <a:picLocks noChangeAspect="1"/>
          </p:cNvPicPr>
          <p:nvPr/>
        </p:nvPicPr>
        <p:blipFill>
          <a:blip r:embed="rId2"/>
          <a:stretch>
            <a:fillRect/>
          </a:stretch>
        </p:blipFill>
        <p:spPr>
          <a:xfrm>
            <a:off x="6698025" y="1921728"/>
            <a:ext cx="3959850" cy="3209926"/>
          </a:xfrm>
          <a:prstGeom prst="rect">
            <a:avLst/>
          </a:prstGeom>
          <a:ln>
            <a:solidFill>
              <a:srgbClr val="000000"/>
            </a:solidFill>
          </a:ln>
        </p:spPr>
      </p:pic>
      <p:pic>
        <p:nvPicPr>
          <p:cNvPr id="214" name="Picture 4" descr="Picture 4"/>
          <p:cNvPicPr>
            <a:picLocks noChangeAspect="1"/>
          </p:cNvPicPr>
          <p:nvPr/>
        </p:nvPicPr>
        <p:blipFill>
          <a:blip r:embed="rId3"/>
          <a:stretch>
            <a:fillRect/>
          </a:stretch>
        </p:blipFill>
        <p:spPr>
          <a:xfrm>
            <a:off x="1282656" y="1926727"/>
            <a:ext cx="4211322" cy="3209926"/>
          </a:xfrm>
          <a:prstGeom prst="rect">
            <a:avLst/>
          </a:prstGeom>
          <a:ln>
            <a:solidFill>
              <a:srgbClr val="000000"/>
            </a:solidFill>
          </a:ln>
        </p:spPr>
      </p:pic>
      <p:sp>
        <p:nvSpPr>
          <p:cNvPr id="215" name="TextBox 3"/>
          <p:cNvSpPr txBox="1"/>
          <p:nvPr/>
        </p:nvSpPr>
        <p:spPr>
          <a:xfrm>
            <a:off x="7299993" y="1337227"/>
            <a:ext cx="3474720" cy="38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lvl1pPr>
          </a:lstStyle>
          <a:p>
            <a:r>
              <a:t>User Use Case Diagram</a:t>
            </a:r>
          </a:p>
        </p:txBody>
      </p:sp>
      <p:sp>
        <p:nvSpPr>
          <p:cNvPr id="216" name="TextBox 6"/>
          <p:cNvSpPr txBox="1"/>
          <p:nvPr/>
        </p:nvSpPr>
        <p:spPr>
          <a:xfrm>
            <a:off x="1973536" y="1342227"/>
            <a:ext cx="3474720"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lvl1pPr>
          </a:lstStyle>
          <a:p>
            <a:r>
              <a:t>Admin Use Case Diagram</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Picture 2" descr="Picture 2"/>
          <p:cNvPicPr>
            <a:picLocks noChangeAspect="1"/>
          </p:cNvPicPr>
          <p:nvPr/>
        </p:nvPicPr>
        <p:blipFill>
          <a:blip r:embed="rId2"/>
          <a:stretch>
            <a:fillRect/>
          </a:stretch>
        </p:blipFill>
        <p:spPr>
          <a:xfrm>
            <a:off x="1097089" y="1905086"/>
            <a:ext cx="4399280" cy="3266681"/>
          </a:xfrm>
          <a:prstGeom prst="rect">
            <a:avLst/>
          </a:prstGeom>
          <a:ln>
            <a:solidFill>
              <a:srgbClr val="000000"/>
            </a:solidFill>
          </a:ln>
        </p:spPr>
      </p:pic>
      <p:pic>
        <p:nvPicPr>
          <p:cNvPr id="219" name="Picture 4" descr="Picture 4"/>
          <p:cNvPicPr>
            <a:picLocks noChangeAspect="1"/>
          </p:cNvPicPr>
          <p:nvPr/>
        </p:nvPicPr>
        <p:blipFill>
          <a:blip r:embed="rId3"/>
          <a:stretch>
            <a:fillRect/>
          </a:stretch>
        </p:blipFill>
        <p:spPr>
          <a:xfrm>
            <a:off x="6797233" y="1905086"/>
            <a:ext cx="4541521" cy="3266681"/>
          </a:xfrm>
          <a:prstGeom prst="rect">
            <a:avLst/>
          </a:prstGeom>
          <a:ln>
            <a:solidFill>
              <a:srgbClr val="000000"/>
            </a:solidFill>
          </a:ln>
        </p:spPr>
      </p:pic>
      <p:sp>
        <p:nvSpPr>
          <p:cNvPr id="220" name="TextBox 7"/>
          <p:cNvSpPr txBox="1"/>
          <p:nvPr/>
        </p:nvSpPr>
        <p:spPr>
          <a:xfrm>
            <a:off x="1874328" y="1369180"/>
            <a:ext cx="3474720"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lvl1pPr>
          </a:lstStyle>
          <a:p>
            <a:r>
              <a:t>Admin Activity Diagram</a:t>
            </a:r>
          </a:p>
        </p:txBody>
      </p:sp>
      <p:sp>
        <p:nvSpPr>
          <p:cNvPr id="221" name="TextBox 8"/>
          <p:cNvSpPr txBox="1"/>
          <p:nvPr/>
        </p:nvSpPr>
        <p:spPr>
          <a:xfrm>
            <a:off x="7330632" y="1373682"/>
            <a:ext cx="3474720" cy="38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lvl1pPr>
          </a:lstStyle>
          <a:p>
            <a:r>
              <a:t>User Activity Diagram</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23" name="Straight Connector 8"/>
          <p:cNvSpPr/>
          <p:nvPr/>
        </p:nvSpPr>
        <p:spPr>
          <a:xfrm flipH="1">
            <a:off x="4055890" y="2057399"/>
            <a:ext cx="3" cy="2743202"/>
          </a:xfrm>
          <a:prstGeom prst="line">
            <a:avLst/>
          </a:prstGeom>
          <a:ln w="19050">
            <a:solidFill>
              <a:srgbClr val="262626"/>
            </a:solidFill>
            <a:miter/>
          </a:ln>
        </p:spPr>
        <p:txBody>
          <a:bodyPr lIns="45719" rIns="45719"/>
          <a:lstStyle/>
          <a:p>
            <a:endParaRPr/>
          </a:p>
        </p:txBody>
      </p:sp>
      <p:pic>
        <p:nvPicPr>
          <p:cNvPr id="224" name="Picture 2" descr="Picture 2"/>
          <p:cNvPicPr>
            <a:picLocks noChangeAspect="1"/>
          </p:cNvPicPr>
          <p:nvPr/>
        </p:nvPicPr>
        <p:blipFill>
          <a:blip r:embed="rId2"/>
          <a:srcRect b="11905"/>
          <a:stretch>
            <a:fillRect/>
          </a:stretch>
        </p:blipFill>
        <p:spPr>
          <a:xfrm>
            <a:off x="2667000" y="-1"/>
            <a:ext cx="6858000" cy="60415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prstGeom prst="rect">
            <a:avLst/>
          </a:prstGeom>
        </p:spPr>
        <p:txBody>
          <a:bodyPr/>
          <a:lstStyle>
            <a:lvl1pPr>
              <a:defRPr>
                <a:solidFill>
                  <a:srgbClr val="3679D0"/>
                </a:solidFill>
                <a:latin typeface="Arial"/>
                <a:ea typeface="Arial"/>
                <a:cs typeface="Arial"/>
                <a:sym typeface="Arial"/>
              </a:defRPr>
            </a:lvl1pPr>
          </a:lstStyle>
          <a:p>
            <a:r>
              <a:t>Introduction</a:t>
            </a:r>
          </a:p>
        </p:txBody>
      </p:sp>
      <p:sp>
        <p:nvSpPr>
          <p:cNvPr id="134" name="Content Placeholder 2"/>
          <p:cNvSpPr txBox="1">
            <a:spLocks noGrp="1"/>
          </p:cNvSpPr>
          <p:nvPr>
            <p:ph type="body" sz="half" idx="1"/>
          </p:nvPr>
        </p:nvSpPr>
        <p:spPr>
          <a:xfrm>
            <a:off x="838200" y="1690688"/>
            <a:ext cx="4154716" cy="4138613"/>
          </a:xfrm>
          <a:prstGeom prst="rect">
            <a:avLst/>
          </a:prstGeom>
        </p:spPr>
        <p:txBody>
          <a:bodyPr/>
          <a:lstStyle/>
          <a:p>
            <a:pPr marL="0" indent="0" defTabSz="905255">
              <a:lnSpc>
                <a:spcPct val="72000"/>
              </a:lnSpc>
              <a:spcBef>
                <a:spcPts val="900"/>
              </a:spcBef>
              <a:buSzTx/>
              <a:buNone/>
              <a:defRPr sz="2475"/>
            </a:pPr>
            <a:r>
              <a:t>Data Leakage/Loss is one of the major issues that we face on a regular basis. </a:t>
            </a:r>
          </a:p>
          <a:p>
            <a:pPr marL="0" indent="0" defTabSz="905255">
              <a:lnSpc>
                <a:spcPct val="72000"/>
              </a:lnSpc>
              <a:spcBef>
                <a:spcPts val="900"/>
              </a:spcBef>
              <a:buSzTx/>
              <a:buNone/>
              <a:defRPr sz="2475"/>
            </a:pPr>
            <a:r>
              <a:t>Data Leakage Investigation as it implies is, to detect the point at which there is loss of data and to provide a strong proof that it's being lost from that point and try to find a patch for it. </a:t>
            </a:r>
          </a:p>
          <a:p>
            <a:pPr marL="0" indent="0" defTabSz="905255">
              <a:lnSpc>
                <a:spcPct val="72000"/>
              </a:lnSpc>
              <a:spcBef>
                <a:spcPts val="900"/>
              </a:spcBef>
              <a:buSzTx/>
              <a:buNone/>
              <a:defRPr sz="2475"/>
            </a:pPr>
            <a:r>
              <a:t>This service is built to monitor a specific website or a server for the main aspect.</a:t>
            </a:r>
          </a:p>
        </p:txBody>
      </p:sp>
      <p:pic>
        <p:nvPicPr>
          <p:cNvPr id="135" name="Picture 2" descr="Picture 2"/>
          <p:cNvPicPr>
            <a:picLocks noChangeAspect="1"/>
          </p:cNvPicPr>
          <p:nvPr/>
        </p:nvPicPr>
        <p:blipFill>
          <a:blip r:embed="rId2"/>
          <a:stretch>
            <a:fillRect/>
          </a:stretch>
        </p:blipFill>
        <p:spPr>
          <a:xfrm>
            <a:off x="5820228" y="0"/>
            <a:ext cx="9078688" cy="60524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xfrm>
            <a:off x="960099" y="978102"/>
            <a:ext cx="10588436" cy="1062646"/>
          </a:xfrm>
          <a:prstGeom prst="rect">
            <a:avLst/>
          </a:prstGeom>
        </p:spPr>
        <p:txBody>
          <a:bodyPr anchor="b"/>
          <a:lstStyle>
            <a:lvl1pPr>
              <a:defRPr>
                <a:solidFill>
                  <a:srgbClr val="F28393"/>
                </a:solidFill>
                <a:latin typeface="Arial"/>
                <a:ea typeface="Arial"/>
                <a:cs typeface="Arial"/>
                <a:sym typeface="Arial"/>
              </a:defRPr>
            </a:lvl1pPr>
          </a:lstStyle>
          <a:p>
            <a:r>
              <a:t>Problem</a:t>
            </a:r>
          </a:p>
        </p:txBody>
      </p:sp>
      <p:sp>
        <p:nvSpPr>
          <p:cNvPr id="138" name="Straight Connector 9"/>
          <p:cNvSpPr/>
          <p:nvPr/>
        </p:nvSpPr>
        <p:spPr>
          <a:xfrm>
            <a:off x="1047623" y="2265036"/>
            <a:ext cx="10125014" cy="1"/>
          </a:xfrm>
          <a:prstGeom prst="line">
            <a:avLst/>
          </a:prstGeom>
          <a:ln w="15875">
            <a:solidFill>
              <a:srgbClr val="595959"/>
            </a:solidFill>
            <a:miter/>
          </a:ln>
        </p:spPr>
        <p:txBody>
          <a:bodyPr lIns="45719" rIns="45719"/>
          <a:lstStyle/>
          <a:p>
            <a:endParaRPr/>
          </a:p>
        </p:txBody>
      </p:sp>
      <p:pic>
        <p:nvPicPr>
          <p:cNvPr id="139" name="Picture 4" descr="Picture 4"/>
          <p:cNvPicPr>
            <a:picLocks noChangeAspect="1"/>
          </p:cNvPicPr>
          <p:nvPr/>
        </p:nvPicPr>
        <p:blipFill>
          <a:blip r:embed="rId2"/>
          <a:stretch>
            <a:fillRect/>
          </a:stretch>
        </p:blipFill>
        <p:spPr>
          <a:xfrm>
            <a:off x="1114022" y="2811103"/>
            <a:ext cx="3366483" cy="1893648"/>
          </a:xfrm>
          <a:prstGeom prst="rect">
            <a:avLst/>
          </a:prstGeom>
          <a:ln w="12700">
            <a:miter lim="400000"/>
          </a:ln>
        </p:spPr>
      </p:pic>
      <p:sp>
        <p:nvSpPr>
          <p:cNvPr id="140" name="Content Placeholder 2"/>
          <p:cNvSpPr txBox="1">
            <a:spLocks noGrp="1"/>
          </p:cNvSpPr>
          <p:nvPr>
            <p:ph type="body" sz="half" idx="1"/>
          </p:nvPr>
        </p:nvSpPr>
        <p:spPr>
          <a:xfrm>
            <a:off x="4955352" y="2682432"/>
            <a:ext cx="6282173" cy="3215752"/>
          </a:xfrm>
          <a:prstGeom prst="rect">
            <a:avLst/>
          </a:prstGeom>
        </p:spPr>
        <p:txBody>
          <a:bodyPr/>
          <a:lstStyle>
            <a:lvl1pPr marL="0" indent="0">
              <a:buSzTx/>
              <a:buNone/>
              <a:defRPr sz="3200"/>
            </a:lvl1pPr>
          </a:lstStyle>
          <a:p>
            <a:r>
              <a:t>In course of Business, there is a lot of data generated. Over the internet, during transmission there may be security risks involved in form of a Data Leak, protection of which is important!</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Data leakage detection introduction | Hivecode SaaSOnline Media 3" descr="Data leakage detection introduction | Hivecode SaaSOnline Media 3"/>
          <p:cNvPicPr>
            <a:picLocks noChangeAspect="1"/>
          </p:cNvPicPr>
          <p:nvPr/>
        </p:nvPicPr>
        <p:blipFill>
          <a:blip r:embed="rId2"/>
          <a:stretch>
            <a:fillRect/>
          </a:stretch>
        </p:blipFill>
        <p:spPr>
          <a:xfrm>
            <a:off x="2509129" y="1411430"/>
            <a:ext cx="7173742" cy="40351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5" descr="Picture 5"/>
          <p:cNvPicPr>
            <a:picLocks noChangeAspect="1"/>
          </p:cNvPicPr>
          <p:nvPr/>
        </p:nvPicPr>
        <p:blipFill>
          <a:blip r:embed="rId2"/>
          <a:srcRect t="5275" b="6416"/>
          <a:stretch>
            <a:fillRect/>
          </a:stretch>
        </p:blipFill>
        <p:spPr>
          <a:xfrm>
            <a:off x="0" y="-2"/>
            <a:ext cx="12192000" cy="6055897"/>
          </a:xfrm>
          <a:prstGeom prst="rect">
            <a:avLst/>
          </a:prstGeom>
          <a:ln w="12700">
            <a:miter lim="400000"/>
          </a:ln>
        </p:spPr>
      </p:pic>
      <p:sp>
        <p:nvSpPr>
          <p:cNvPr id="145" name="Freeform: Shape 8"/>
          <p:cNvSpPr/>
          <p:nvPr/>
        </p:nvSpPr>
        <p:spPr>
          <a:xfrm flipH="1">
            <a:off x="6582780" y="-2009"/>
            <a:ext cx="5609221" cy="584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857" y="0"/>
                </a:lnTo>
                <a:lnTo>
                  <a:pt x="18571" y="755"/>
                </a:lnTo>
                <a:cubicBezTo>
                  <a:pt x="20463" y="2957"/>
                  <a:pt x="21600" y="5781"/>
                  <a:pt x="21600" y="8859"/>
                </a:cubicBezTo>
                <a:cubicBezTo>
                  <a:pt x="21600" y="15896"/>
                  <a:pt x="15661" y="21600"/>
                  <a:pt x="8334" y="21600"/>
                </a:cubicBezTo>
                <a:cubicBezTo>
                  <a:pt x="5587" y="21600"/>
                  <a:pt x="3035" y="20798"/>
                  <a:pt x="917" y="19424"/>
                </a:cubicBezTo>
                <a:lnTo>
                  <a:pt x="0" y="18765"/>
                </a:lnTo>
                <a:close/>
              </a:path>
            </a:pathLst>
          </a:custGeom>
          <a:solidFill>
            <a:srgbClr val="FFFFFF">
              <a:alpha val="80000"/>
            </a:srgbClr>
          </a:solidFill>
          <a:ln w="12700">
            <a:miter lim="400000"/>
          </a:ln>
        </p:spPr>
        <p:txBody>
          <a:bodyPr lIns="45719" rIns="45719" anchor="ctr"/>
          <a:lstStyle/>
          <a:p>
            <a:pPr algn="ctr">
              <a:defRPr>
                <a:solidFill>
                  <a:srgbClr val="FFFFFF"/>
                </a:solidFill>
              </a:defRPr>
            </a:pPr>
            <a:endParaRPr/>
          </a:p>
        </p:txBody>
      </p:sp>
      <p:sp>
        <p:nvSpPr>
          <p:cNvPr id="146" name="Title 1"/>
          <p:cNvSpPr txBox="1">
            <a:spLocks noGrp="1"/>
          </p:cNvSpPr>
          <p:nvPr>
            <p:ph type="title"/>
          </p:nvPr>
        </p:nvSpPr>
        <p:spPr>
          <a:xfrm>
            <a:off x="6096000" y="356948"/>
            <a:ext cx="5314537" cy="1325563"/>
          </a:xfrm>
          <a:prstGeom prst="rect">
            <a:avLst/>
          </a:prstGeom>
        </p:spPr>
        <p:txBody>
          <a:bodyPr/>
          <a:lstStyle>
            <a:lvl1pPr algn="r">
              <a:defRPr>
                <a:solidFill>
                  <a:srgbClr val="3679D0"/>
                </a:solidFill>
              </a:defRPr>
            </a:lvl1pPr>
          </a:lstStyle>
          <a:p>
            <a:r>
              <a:t>Solution</a:t>
            </a:r>
          </a:p>
        </p:txBody>
      </p:sp>
      <p:sp>
        <p:nvSpPr>
          <p:cNvPr id="147" name="Content Placeholder 2"/>
          <p:cNvSpPr txBox="1">
            <a:spLocks noGrp="1"/>
          </p:cNvSpPr>
          <p:nvPr>
            <p:ph type="body" sz="half" idx="1"/>
          </p:nvPr>
        </p:nvSpPr>
        <p:spPr>
          <a:xfrm>
            <a:off x="6096000" y="1682511"/>
            <a:ext cx="5314544" cy="3375920"/>
          </a:xfrm>
          <a:prstGeom prst="rect">
            <a:avLst/>
          </a:prstGeom>
        </p:spPr>
        <p:txBody>
          <a:bodyPr/>
          <a:lstStyle/>
          <a:p>
            <a:pPr>
              <a:buFontTx/>
              <a:buChar char="✓"/>
              <a:defRPr sz="2000">
                <a:solidFill>
                  <a:srgbClr val="548235"/>
                </a:solidFill>
              </a:defRPr>
            </a:pPr>
            <a:r>
              <a:t>This project aims to find the weak holes of a server or database, by analyzing the data flow and using probability. </a:t>
            </a:r>
          </a:p>
          <a:p>
            <a:pPr>
              <a:buFontTx/>
              <a:buChar char="✓"/>
              <a:defRPr sz="2000">
                <a:solidFill>
                  <a:srgbClr val="548235"/>
                </a:solidFill>
              </a:defRPr>
            </a:pPr>
            <a:r>
              <a:t>We hope to catch anyone, who is using the data for unfruitful purposes and where the data is being lost.</a:t>
            </a:r>
          </a:p>
          <a:p>
            <a:pPr>
              <a:buFontTx/>
              <a:buChar char="✓"/>
              <a:defRPr sz="2000">
                <a:solidFill>
                  <a:srgbClr val="548235"/>
                </a:solidFill>
              </a:defRPr>
            </a:pPr>
            <a:r>
              <a:t>We will also provide algorithms that do a rerun of the data tracks every time there is a leak detected in order to see where the data goes further.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prstGeom prst="rect">
            <a:avLst/>
          </a:prstGeom>
        </p:spPr>
        <p:txBody>
          <a:bodyPr/>
          <a:lstStyle/>
          <a:p>
            <a:pPr>
              <a:defRPr>
                <a:solidFill>
                  <a:srgbClr val="FF9616"/>
                </a:solidFill>
              </a:defRPr>
            </a:pPr>
            <a:r>
              <a:t>Goals</a:t>
            </a:r>
            <a:r>
              <a:rPr>
                <a:solidFill>
                  <a:srgbClr val="C00000"/>
                </a:solidFill>
              </a:rPr>
              <a:t> </a:t>
            </a:r>
          </a:p>
        </p:txBody>
      </p:sp>
      <p:graphicFrame>
        <p:nvGraphicFramePr>
          <p:cNvPr id="150" name="Content Placeholder 3"/>
          <p:cNvGraphicFramePr/>
          <p:nvPr/>
        </p:nvGraphicFramePr>
        <p:xfrm>
          <a:off x="838200" y="1539048"/>
          <a:ext cx="5545347" cy="4248283"/>
        </p:xfrm>
        <a:graphic>
          <a:graphicData uri="http://schemas.openxmlformats.org/drawingml/2006/table">
            <a:tbl>
              <a:tblPr>
                <a:tableStyleId>{4C3C2611-4C71-4FC5-86AE-919BDF0F9419}</a:tableStyleId>
              </a:tblPr>
              <a:tblGrid>
                <a:gridCol w="328810">
                  <a:extLst>
                    <a:ext uri="{9D8B030D-6E8A-4147-A177-3AD203B41FA5}">
                      <a16:colId xmlns:a16="http://schemas.microsoft.com/office/drawing/2014/main" val="20000"/>
                    </a:ext>
                  </a:extLst>
                </a:gridCol>
                <a:gridCol w="5216537">
                  <a:extLst>
                    <a:ext uri="{9D8B030D-6E8A-4147-A177-3AD203B41FA5}">
                      <a16:colId xmlns:a16="http://schemas.microsoft.com/office/drawing/2014/main" val="20001"/>
                    </a:ext>
                  </a:extLst>
                </a:gridCol>
              </a:tblGrid>
              <a:tr h="427352">
                <a:tc>
                  <a:txBody>
                    <a:bodyPr/>
                    <a:lstStyle/>
                    <a:p>
                      <a:pPr algn="ctr">
                        <a:spcBef>
                          <a:spcPts val="1200"/>
                        </a:spcBef>
                        <a:defRPr sz="1800"/>
                      </a:pPr>
                      <a:r>
                        <a:t>.</a:t>
                      </a:r>
                    </a:p>
                  </a:txBody>
                  <a:tcPr marL="93714" marR="93714" marT="93714" marB="93714" horzOverflow="overflow">
                    <a:solidFill>
                      <a:srgbClr val="E9EFF7"/>
                    </a:solidFill>
                  </a:tcPr>
                </a:tc>
                <a:tc>
                  <a:txBody>
                    <a:bodyPr/>
                    <a:lstStyle/>
                    <a:p>
                      <a:pPr algn="ctr">
                        <a:spcBef>
                          <a:spcPts val="1200"/>
                        </a:spcBef>
                        <a:defRPr sz="1800"/>
                      </a:pPr>
                      <a:r>
                        <a:t>Goal or Objective</a:t>
                      </a:r>
                    </a:p>
                  </a:txBody>
                  <a:tcPr marL="93714" marR="93714" marT="93714" marB="93714" horzOverflow="overflow">
                    <a:solidFill>
                      <a:srgbClr val="E9EFF7"/>
                    </a:solidFill>
                  </a:tcPr>
                </a:tc>
                <a:extLst>
                  <a:ext uri="{0D108BD9-81ED-4DB2-BD59-A6C34878D82A}">
                    <a16:rowId xmlns:a16="http://schemas.microsoft.com/office/drawing/2014/main" val="10000"/>
                  </a:ext>
                </a:extLst>
              </a:tr>
              <a:tr h="427352">
                <a:tc>
                  <a:txBody>
                    <a:bodyPr/>
                    <a:lstStyle/>
                    <a:p>
                      <a:pPr algn="ctr">
                        <a:spcBef>
                          <a:spcPts val="1200"/>
                        </a:spcBef>
                        <a:defRPr sz="1800"/>
                      </a:pPr>
                      <a:r>
                        <a:t>1</a:t>
                      </a:r>
                    </a:p>
                  </a:txBody>
                  <a:tcPr marL="93714" marR="93714" marT="93714" marB="93714" horzOverflow="overflow">
                    <a:solidFill>
                      <a:srgbClr val="E9EFF7"/>
                    </a:solidFill>
                  </a:tcPr>
                </a:tc>
                <a:tc>
                  <a:txBody>
                    <a:bodyPr/>
                    <a:lstStyle/>
                    <a:p>
                      <a:pPr algn="l">
                        <a:spcBef>
                          <a:spcPts val="1200"/>
                        </a:spcBef>
                        <a:defRPr sz="1800"/>
                      </a:pPr>
                      <a:r>
                        <a:t>Make the system User Friendly.</a:t>
                      </a:r>
                    </a:p>
                  </a:txBody>
                  <a:tcPr marL="93714" marR="93714" marT="93714" marB="93714" horzOverflow="overflow">
                    <a:solidFill>
                      <a:srgbClr val="E9EFF7"/>
                    </a:solidFill>
                  </a:tcPr>
                </a:tc>
                <a:extLst>
                  <a:ext uri="{0D108BD9-81ED-4DB2-BD59-A6C34878D82A}">
                    <a16:rowId xmlns:a16="http://schemas.microsoft.com/office/drawing/2014/main" val="10001"/>
                  </a:ext>
                </a:extLst>
              </a:tr>
              <a:tr h="681238">
                <a:tc>
                  <a:txBody>
                    <a:bodyPr/>
                    <a:lstStyle/>
                    <a:p>
                      <a:pPr algn="ctr">
                        <a:spcBef>
                          <a:spcPts val="1200"/>
                        </a:spcBef>
                        <a:defRPr sz="1800"/>
                      </a:pPr>
                      <a:r>
                        <a:t>2</a:t>
                      </a:r>
                    </a:p>
                  </a:txBody>
                  <a:tcPr marL="93714" marR="93714" marT="93714" marB="93714" horzOverflow="overflow">
                    <a:solidFill>
                      <a:srgbClr val="E9EFF7"/>
                    </a:solidFill>
                  </a:tcPr>
                </a:tc>
                <a:tc>
                  <a:txBody>
                    <a:bodyPr/>
                    <a:lstStyle/>
                    <a:p>
                      <a:pPr algn="l">
                        <a:spcBef>
                          <a:spcPts val="1200"/>
                        </a:spcBef>
                        <a:defRPr sz="1800"/>
                      </a:pPr>
                      <a:r>
                        <a:t>Data allocation strategies with high probability of leakage identification.</a:t>
                      </a:r>
                    </a:p>
                  </a:txBody>
                  <a:tcPr marL="93714" marR="93714" marT="93714" marB="93714" horzOverflow="overflow">
                    <a:solidFill>
                      <a:srgbClr val="E9EFF7"/>
                    </a:solidFill>
                  </a:tcPr>
                </a:tc>
                <a:extLst>
                  <a:ext uri="{0D108BD9-81ED-4DB2-BD59-A6C34878D82A}">
                    <a16:rowId xmlns:a16="http://schemas.microsoft.com/office/drawing/2014/main" val="10002"/>
                  </a:ext>
                </a:extLst>
              </a:tr>
              <a:tr h="681238">
                <a:tc>
                  <a:txBody>
                    <a:bodyPr/>
                    <a:lstStyle/>
                    <a:p>
                      <a:pPr algn="ctr">
                        <a:spcBef>
                          <a:spcPts val="1200"/>
                        </a:spcBef>
                        <a:defRPr sz="1800"/>
                      </a:pPr>
                      <a:r>
                        <a:t>3</a:t>
                      </a:r>
                    </a:p>
                  </a:txBody>
                  <a:tcPr marL="93714" marR="93714" marT="93714" marB="93714" horzOverflow="overflow">
                    <a:solidFill>
                      <a:srgbClr val="E9EFF7"/>
                    </a:solidFill>
                  </a:tcPr>
                </a:tc>
                <a:tc>
                  <a:txBody>
                    <a:bodyPr/>
                    <a:lstStyle/>
                    <a:p>
                      <a:pPr algn="l">
                        <a:spcBef>
                          <a:spcPts val="1200"/>
                        </a:spcBef>
                        <a:defRPr sz="1800"/>
                      </a:pPr>
                      <a:r>
                        <a:t>Detection of when the data has been leaked and by whom</a:t>
                      </a:r>
                    </a:p>
                  </a:txBody>
                  <a:tcPr marL="93714" marR="93714" marT="93714" marB="93714" horzOverflow="overflow">
                    <a:solidFill>
                      <a:srgbClr val="E9EFF7"/>
                    </a:solidFill>
                  </a:tcPr>
                </a:tc>
                <a:extLst>
                  <a:ext uri="{0D108BD9-81ED-4DB2-BD59-A6C34878D82A}">
                    <a16:rowId xmlns:a16="http://schemas.microsoft.com/office/drawing/2014/main" val="10003"/>
                  </a:ext>
                </a:extLst>
              </a:tr>
              <a:tr h="681238">
                <a:tc>
                  <a:txBody>
                    <a:bodyPr/>
                    <a:lstStyle/>
                    <a:p>
                      <a:pPr algn="ctr">
                        <a:spcBef>
                          <a:spcPts val="1200"/>
                        </a:spcBef>
                        <a:defRPr sz="1800"/>
                      </a:pPr>
                      <a:r>
                        <a:t>4</a:t>
                      </a:r>
                    </a:p>
                  </a:txBody>
                  <a:tcPr marL="93714" marR="93714" marT="93714" marB="93714" horzOverflow="overflow">
                    <a:solidFill>
                      <a:srgbClr val="E9EFF7"/>
                    </a:solidFill>
                  </a:tcPr>
                </a:tc>
                <a:tc>
                  <a:txBody>
                    <a:bodyPr/>
                    <a:lstStyle/>
                    <a:p>
                      <a:pPr algn="l">
                        <a:spcBef>
                          <a:spcPts val="1200"/>
                        </a:spcBef>
                        <a:defRPr sz="1800"/>
                      </a:pPr>
                      <a:r>
                        <a:t>Meet the changing needs and desires of clients and consumers.</a:t>
                      </a:r>
                    </a:p>
                  </a:txBody>
                  <a:tcPr marL="93714" marR="93714" marT="93714" marB="93714" horzOverflow="overflow">
                    <a:solidFill>
                      <a:srgbClr val="E9EFF7"/>
                    </a:solidFill>
                  </a:tcPr>
                </a:tc>
                <a:extLst>
                  <a:ext uri="{0D108BD9-81ED-4DB2-BD59-A6C34878D82A}">
                    <a16:rowId xmlns:a16="http://schemas.microsoft.com/office/drawing/2014/main" val="10004"/>
                  </a:ext>
                </a:extLst>
              </a:tr>
              <a:tr h="654835">
                <a:tc>
                  <a:txBody>
                    <a:bodyPr/>
                    <a:lstStyle/>
                    <a:p>
                      <a:pPr algn="ctr">
                        <a:spcBef>
                          <a:spcPts val="1200"/>
                        </a:spcBef>
                        <a:defRPr sz="1800"/>
                      </a:pPr>
                      <a:r>
                        <a:t>5</a:t>
                      </a:r>
                    </a:p>
                  </a:txBody>
                  <a:tcPr marL="93714" marR="93714" marT="93714" marB="93714" horzOverflow="overflow">
                    <a:solidFill>
                      <a:srgbClr val="E9EFF7"/>
                    </a:solidFill>
                  </a:tcPr>
                </a:tc>
                <a:tc>
                  <a:txBody>
                    <a:bodyPr/>
                    <a:lstStyle/>
                    <a:p>
                      <a:pPr algn="l">
                        <a:spcBef>
                          <a:spcPts val="1200"/>
                        </a:spcBef>
                        <a:defRPr sz="1800"/>
                      </a:pPr>
                      <a:r>
                        <a:t>Practice high ethical standards.</a:t>
                      </a:r>
                    </a:p>
                  </a:txBody>
                  <a:tcPr marL="93714" marR="93714" marT="93714" marB="93714" horzOverflow="overflow">
                    <a:solidFill>
                      <a:srgbClr val="E9EFF7"/>
                    </a:solidFill>
                  </a:tcPr>
                </a:tc>
                <a:extLst>
                  <a:ext uri="{0D108BD9-81ED-4DB2-BD59-A6C34878D82A}">
                    <a16:rowId xmlns:a16="http://schemas.microsoft.com/office/drawing/2014/main" val="10005"/>
                  </a:ext>
                </a:extLst>
              </a:tr>
              <a:tr h="427352">
                <a:tc>
                  <a:txBody>
                    <a:bodyPr/>
                    <a:lstStyle/>
                    <a:p>
                      <a:pPr algn="ctr">
                        <a:spcBef>
                          <a:spcPts val="1200"/>
                        </a:spcBef>
                        <a:defRPr sz="1800"/>
                      </a:pPr>
                      <a:r>
                        <a:t>6</a:t>
                      </a:r>
                    </a:p>
                  </a:txBody>
                  <a:tcPr marL="93714" marR="93714" marT="93714" marB="93714" horzOverflow="overflow">
                    <a:solidFill>
                      <a:srgbClr val="E9EFF7"/>
                    </a:solidFill>
                  </a:tcPr>
                </a:tc>
                <a:tc>
                  <a:txBody>
                    <a:bodyPr/>
                    <a:lstStyle/>
                    <a:p>
                      <a:pPr algn="l">
                        <a:spcBef>
                          <a:spcPts val="1200"/>
                        </a:spcBef>
                        <a:defRPr sz="1800"/>
                      </a:pPr>
                      <a:r>
                        <a:t>Provide better customer service.</a:t>
                      </a:r>
                    </a:p>
                  </a:txBody>
                  <a:tcPr marL="93714" marR="93714" marT="93714" marB="93714" horzOverflow="overflow">
                    <a:solidFill>
                      <a:srgbClr val="E9EFF7"/>
                    </a:solidFill>
                  </a:tcPr>
                </a:tc>
                <a:extLst>
                  <a:ext uri="{0D108BD9-81ED-4DB2-BD59-A6C34878D82A}">
                    <a16:rowId xmlns:a16="http://schemas.microsoft.com/office/drawing/2014/main" val="10006"/>
                  </a:ext>
                </a:extLst>
              </a:tr>
            </a:tbl>
          </a:graphicData>
        </a:graphic>
      </p:graphicFrame>
      <p:pic>
        <p:nvPicPr>
          <p:cNvPr id="151" name="Picture 5" descr="Picture 5"/>
          <p:cNvPicPr>
            <a:picLocks noChangeAspect="1"/>
          </p:cNvPicPr>
          <p:nvPr/>
        </p:nvPicPr>
        <p:blipFill>
          <a:blip r:embed="rId2"/>
          <a:srcRect t="3976" b="5716"/>
          <a:stretch>
            <a:fillRect/>
          </a:stretch>
        </p:blipFill>
        <p:spPr>
          <a:xfrm>
            <a:off x="6616785" y="1179545"/>
            <a:ext cx="5167313" cy="46604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5" descr="Picture 5"/>
          <p:cNvPicPr>
            <a:picLocks noChangeAspect="1"/>
          </p:cNvPicPr>
          <p:nvPr/>
        </p:nvPicPr>
        <p:blipFill>
          <a:blip r:embed="rId2"/>
          <a:stretch>
            <a:fillRect/>
          </a:stretch>
        </p:blipFill>
        <p:spPr>
          <a:xfrm>
            <a:off x="0" y="1791186"/>
            <a:ext cx="5423340" cy="3615561"/>
          </a:xfrm>
          <a:prstGeom prst="rect">
            <a:avLst/>
          </a:prstGeom>
          <a:ln w="12700">
            <a:miter lim="400000"/>
          </a:ln>
        </p:spPr>
      </p:pic>
      <p:sp>
        <p:nvSpPr>
          <p:cNvPr id="154" name="Title 1"/>
          <p:cNvSpPr txBox="1">
            <a:spLocks noGrp="1"/>
          </p:cNvSpPr>
          <p:nvPr>
            <p:ph type="title"/>
          </p:nvPr>
        </p:nvSpPr>
        <p:spPr>
          <a:xfrm>
            <a:off x="1124901" y="349111"/>
            <a:ext cx="10515601" cy="1325563"/>
          </a:xfrm>
          <a:prstGeom prst="rect">
            <a:avLst/>
          </a:prstGeom>
        </p:spPr>
        <p:txBody>
          <a:bodyPr/>
          <a:lstStyle>
            <a:lvl1pPr algn="r">
              <a:defRPr>
                <a:solidFill>
                  <a:srgbClr val="4868EF"/>
                </a:solidFill>
              </a:defRPr>
            </a:lvl1pPr>
          </a:lstStyle>
          <a:p>
            <a:r>
              <a:t>Stakeholders</a:t>
            </a:r>
          </a:p>
        </p:txBody>
      </p:sp>
      <p:graphicFrame>
        <p:nvGraphicFramePr>
          <p:cNvPr id="155" name="Table 3"/>
          <p:cNvGraphicFramePr/>
          <p:nvPr/>
        </p:nvGraphicFramePr>
        <p:xfrm>
          <a:off x="5346696" y="1690685"/>
          <a:ext cx="6224619" cy="3816559"/>
        </p:xfrm>
        <a:graphic>
          <a:graphicData uri="http://schemas.openxmlformats.org/drawingml/2006/table">
            <a:tbl>
              <a:tblPr>
                <a:tableStyleId>{4C3C2611-4C71-4FC5-86AE-919BDF0F9419}</a:tableStyleId>
              </a:tblPr>
              <a:tblGrid>
                <a:gridCol w="1651225">
                  <a:extLst>
                    <a:ext uri="{9D8B030D-6E8A-4147-A177-3AD203B41FA5}">
                      <a16:colId xmlns:a16="http://schemas.microsoft.com/office/drawing/2014/main" val="20000"/>
                    </a:ext>
                  </a:extLst>
                </a:gridCol>
                <a:gridCol w="4573394">
                  <a:extLst>
                    <a:ext uri="{9D8B030D-6E8A-4147-A177-3AD203B41FA5}">
                      <a16:colId xmlns:a16="http://schemas.microsoft.com/office/drawing/2014/main" val="20001"/>
                    </a:ext>
                  </a:extLst>
                </a:gridCol>
              </a:tblGrid>
              <a:tr h="415865">
                <a:tc>
                  <a:txBody>
                    <a:bodyPr/>
                    <a:lstStyle/>
                    <a:p>
                      <a:pPr algn="l">
                        <a:spcBef>
                          <a:spcPts val="1200"/>
                        </a:spcBef>
                        <a:defRPr sz="1800"/>
                      </a:pPr>
                      <a:r>
                        <a:rPr b="1"/>
                        <a:t>Stakeholder</a:t>
                      </a:r>
                    </a:p>
                  </a:txBody>
                  <a:tcPr marL="63500" marR="63500" marT="63500" marB="63500" horzOverflow="overflow">
                    <a:solidFill>
                      <a:srgbClr val="E9EFF7"/>
                    </a:solidFill>
                  </a:tcPr>
                </a:tc>
                <a:tc>
                  <a:txBody>
                    <a:bodyPr/>
                    <a:lstStyle/>
                    <a:p>
                      <a:pPr algn="l">
                        <a:spcBef>
                          <a:spcPts val="1200"/>
                        </a:spcBef>
                        <a:defRPr sz="1800"/>
                      </a:pPr>
                      <a:r>
                        <a:rPr b="1"/>
                        <a:t>Role</a:t>
                      </a:r>
                    </a:p>
                  </a:txBody>
                  <a:tcPr marL="63500" marR="63500" marT="63500" marB="63500" horzOverflow="overflow">
                    <a:solidFill>
                      <a:srgbClr val="E9EFF7"/>
                    </a:solidFill>
                  </a:tcPr>
                </a:tc>
                <a:extLst>
                  <a:ext uri="{0D108BD9-81ED-4DB2-BD59-A6C34878D82A}">
                    <a16:rowId xmlns:a16="http://schemas.microsoft.com/office/drawing/2014/main" val="10000"/>
                  </a:ext>
                </a:extLst>
              </a:tr>
              <a:tr h="624226">
                <a:tc>
                  <a:txBody>
                    <a:bodyPr/>
                    <a:lstStyle/>
                    <a:p>
                      <a:pPr algn="l">
                        <a:spcBef>
                          <a:spcPts val="1200"/>
                        </a:spcBef>
                        <a:defRPr sz="1800"/>
                      </a:pPr>
                      <a:r>
                        <a:t>Business Partners</a:t>
                      </a:r>
                    </a:p>
                  </a:txBody>
                  <a:tcPr marL="63500" marR="63500" marT="63500" marB="63500" horzOverflow="overflow">
                    <a:solidFill>
                      <a:srgbClr val="E9EFF7"/>
                    </a:solidFill>
                  </a:tcPr>
                </a:tc>
                <a:tc>
                  <a:txBody>
                    <a:bodyPr/>
                    <a:lstStyle/>
                    <a:p>
                      <a:pPr algn="l">
                        <a:spcBef>
                          <a:spcPts val="1200"/>
                        </a:spcBef>
                        <a:defRPr sz="1800"/>
                      </a:pPr>
                      <a:r>
                        <a:t>Investors.</a:t>
                      </a:r>
                    </a:p>
                  </a:txBody>
                  <a:tcPr marL="63500" marR="63500" marT="63500" marB="63500" horzOverflow="overflow">
                    <a:solidFill>
                      <a:srgbClr val="E9EFF7"/>
                    </a:solidFill>
                  </a:tcPr>
                </a:tc>
                <a:extLst>
                  <a:ext uri="{0D108BD9-81ED-4DB2-BD59-A6C34878D82A}">
                    <a16:rowId xmlns:a16="http://schemas.microsoft.com/office/drawing/2014/main" val="10001"/>
                  </a:ext>
                </a:extLst>
              </a:tr>
              <a:tr h="415865">
                <a:tc>
                  <a:txBody>
                    <a:bodyPr/>
                    <a:lstStyle/>
                    <a:p>
                      <a:pPr algn="l">
                        <a:spcBef>
                          <a:spcPts val="1200"/>
                        </a:spcBef>
                        <a:defRPr sz="1800"/>
                      </a:pPr>
                      <a:r>
                        <a:t>Customers</a:t>
                      </a:r>
                    </a:p>
                  </a:txBody>
                  <a:tcPr marL="63500" marR="63500" marT="63500" marB="63500" horzOverflow="overflow">
                    <a:solidFill>
                      <a:srgbClr val="E9EFF7"/>
                    </a:solidFill>
                  </a:tcPr>
                </a:tc>
                <a:tc>
                  <a:txBody>
                    <a:bodyPr/>
                    <a:lstStyle/>
                    <a:p>
                      <a:pPr algn="l">
                        <a:spcBef>
                          <a:spcPts val="1200"/>
                        </a:spcBef>
                        <a:defRPr sz="1800"/>
                      </a:pPr>
                      <a:r>
                        <a:t>End Users, who secure their data with our service</a:t>
                      </a:r>
                    </a:p>
                  </a:txBody>
                  <a:tcPr marL="63500" marR="63500" marT="63500" marB="63500" horzOverflow="overflow">
                    <a:solidFill>
                      <a:srgbClr val="E9EFF7"/>
                    </a:solidFill>
                  </a:tcPr>
                </a:tc>
                <a:extLst>
                  <a:ext uri="{0D108BD9-81ED-4DB2-BD59-A6C34878D82A}">
                    <a16:rowId xmlns:a16="http://schemas.microsoft.com/office/drawing/2014/main" val="10002"/>
                  </a:ext>
                </a:extLst>
              </a:tr>
              <a:tr h="415865">
                <a:tc>
                  <a:txBody>
                    <a:bodyPr/>
                    <a:lstStyle/>
                    <a:p>
                      <a:pPr algn="l">
                        <a:spcBef>
                          <a:spcPts val="1200"/>
                        </a:spcBef>
                        <a:defRPr sz="1800"/>
                      </a:pPr>
                      <a:r>
                        <a:t>Faculty</a:t>
                      </a:r>
                    </a:p>
                  </a:txBody>
                  <a:tcPr marL="63500" marR="63500" marT="63500" marB="63500" horzOverflow="overflow">
                    <a:solidFill>
                      <a:srgbClr val="E9EFF7"/>
                    </a:solidFill>
                  </a:tcPr>
                </a:tc>
                <a:tc>
                  <a:txBody>
                    <a:bodyPr/>
                    <a:lstStyle/>
                    <a:p>
                      <a:pPr algn="l">
                        <a:spcBef>
                          <a:spcPts val="1200"/>
                        </a:spcBef>
                        <a:defRPr sz="1800"/>
                      </a:pPr>
                      <a:r>
                        <a:t>Instructor/Mentor </a:t>
                      </a:r>
                    </a:p>
                  </a:txBody>
                  <a:tcPr marL="63500" marR="63500" marT="63500" marB="63500" horzOverflow="overflow">
                    <a:solidFill>
                      <a:srgbClr val="E9EFF7"/>
                    </a:solidFill>
                  </a:tcPr>
                </a:tc>
                <a:extLst>
                  <a:ext uri="{0D108BD9-81ED-4DB2-BD59-A6C34878D82A}">
                    <a16:rowId xmlns:a16="http://schemas.microsoft.com/office/drawing/2014/main" val="10003"/>
                  </a:ext>
                </a:extLst>
              </a:tr>
              <a:tr h="488750">
                <a:tc>
                  <a:txBody>
                    <a:bodyPr/>
                    <a:lstStyle/>
                    <a:p>
                      <a:pPr algn="l">
                        <a:spcBef>
                          <a:spcPts val="1200"/>
                        </a:spcBef>
                        <a:defRPr sz="1800"/>
                      </a:pPr>
                      <a:r>
                        <a:t>Dev Team</a:t>
                      </a:r>
                    </a:p>
                  </a:txBody>
                  <a:tcPr marL="63500" marR="63500" marT="63500" marB="63500" horzOverflow="overflow">
                    <a:solidFill>
                      <a:srgbClr val="E9EFF7"/>
                    </a:solidFill>
                  </a:tcPr>
                </a:tc>
                <a:tc>
                  <a:txBody>
                    <a:bodyPr/>
                    <a:lstStyle/>
                    <a:p>
                      <a:pPr algn="l">
                        <a:spcBef>
                          <a:spcPts val="1200"/>
                        </a:spcBef>
                        <a:defRPr sz="1800"/>
                      </a:pPr>
                      <a:r>
                        <a:t>Development / Bug Fixing / Testing</a:t>
                      </a:r>
                    </a:p>
                  </a:txBody>
                  <a:tcPr marL="63500" marR="63500" marT="63500" marB="63500" horzOverflow="overflow">
                    <a:solidFill>
                      <a:srgbClr val="E9EFF7"/>
                    </a:solidFill>
                  </a:tcPr>
                </a:tc>
                <a:extLst>
                  <a:ext uri="{0D108BD9-81ED-4DB2-BD59-A6C34878D82A}">
                    <a16:rowId xmlns:a16="http://schemas.microsoft.com/office/drawing/2014/main" val="10004"/>
                  </a:ext>
                </a:extLst>
              </a:tr>
              <a:tr h="1144799">
                <a:tc>
                  <a:txBody>
                    <a:bodyPr/>
                    <a:lstStyle/>
                    <a:p>
                      <a:pPr algn="l">
                        <a:spcBef>
                          <a:spcPts val="1200"/>
                        </a:spcBef>
                        <a:defRPr sz="1800"/>
                      </a:pPr>
                      <a:r>
                        <a:t>Legal Team </a:t>
                      </a:r>
                    </a:p>
                    <a:p>
                      <a:pPr algn="l">
                        <a:defRPr sz="1800"/>
                      </a:pPr>
                      <a:br/>
                      <a:endParaRPr/>
                    </a:p>
                  </a:txBody>
                  <a:tcPr marL="63500" marR="63500" marT="63500" marB="63500" horzOverflow="overflow">
                    <a:solidFill>
                      <a:srgbClr val="E9EFF7"/>
                    </a:solidFill>
                  </a:tcPr>
                </a:tc>
                <a:tc>
                  <a:txBody>
                    <a:bodyPr/>
                    <a:lstStyle/>
                    <a:p>
                      <a:pPr algn="l">
                        <a:spcBef>
                          <a:spcPts val="1200"/>
                        </a:spcBef>
                        <a:defRPr sz="1800"/>
                      </a:pPr>
                      <a:r>
                        <a:t>To maintain and prevent any legal issues that arise, due to the data privacy policies. </a:t>
                      </a:r>
                    </a:p>
                  </a:txBody>
                  <a:tcPr marL="63500" marR="63500" marT="63500" marB="63500" horzOverflow="overflow">
                    <a:solidFill>
                      <a:srgbClr val="E9EFF7"/>
                    </a:solidFill>
                  </a:tcPr>
                </a:tc>
                <a:extLst>
                  <a:ext uri="{0D108BD9-81ED-4DB2-BD59-A6C34878D82A}">
                    <a16:rowId xmlns:a16="http://schemas.microsoft.com/office/drawing/2014/main" val="10005"/>
                  </a:ext>
                </a:extLst>
              </a:tr>
            </a:tbl>
          </a:graphicData>
        </a:graphic>
      </p:graphicFrame>
      <p:sp>
        <p:nvSpPr>
          <p:cNvPr id="156" name="Rectangle 1"/>
          <p:cNvSpPr txBox="1"/>
          <p:nvPr/>
        </p:nvSpPr>
        <p:spPr>
          <a:xfrm>
            <a:off x="1170621" y="2347195"/>
            <a:ext cx="23149152"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Arial"/>
                <a:ea typeface="Arial"/>
                <a:cs typeface="Arial"/>
                <a:sym typeface="Arial"/>
              </a:defRPr>
            </a:lvl1pPr>
          </a:lstStyle>
          <a:p>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Picture 6" descr="Picture 6"/>
          <p:cNvPicPr>
            <a:picLocks noChangeAspect="1"/>
          </p:cNvPicPr>
          <p:nvPr/>
        </p:nvPicPr>
        <p:blipFill>
          <a:blip r:embed="rId2"/>
          <a:srcRect l="16006" t="16846" r="16335" b="23787"/>
          <a:stretch>
            <a:fillRect/>
          </a:stretch>
        </p:blipFill>
        <p:spPr>
          <a:xfrm>
            <a:off x="7309473" y="1532423"/>
            <a:ext cx="4705809" cy="4129076"/>
          </a:xfrm>
          <a:prstGeom prst="rect">
            <a:avLst/>
          </a:prstGeom>
          <a:ln w="12700">
            <a:miter lim="400000"/>
          </a:ln>
        </p:spPr>
      </p:pic>
      <p:graphicFrame>
        <p:nvGraphicFramePr>
          <p:cNvPr id="159" name="Content Placeholder 3"/>
          <p:cNvGraphicFramePr/>
          <p:nvPr/>
        </p:nvGraphicFramePr>
        <p:xfrm>
          <a:off x="451094" y="1378657"/>
          <a:ext cx="6700735" cy="4350567"/>
        </p:xfrm>
        <a:graphic>
          <a:graphicData uri="http://schemas.openxmlformats.org/drawingml/2006/table">
            <a:tbl>
              <a:tblPr>
                <a:tableStyleId>{4C3C2611-4C71-4FC5-86AE-919BDF0F9419}</a:tableStyleId>
              </a:tblPr>
              <a:tblGrid>
                <a:gridCol w="1074862">
                  <a:extLst>
                    <a:ext uri="{9D8B030D-6E8A-4147-A177-3AD203B41FA5}">
                      <a16:colId xmlns:a16="http://schemas.microsoft.com/office/drawing/2014/main" val="20000"/>
                    </a:ext>
                  </a:extLst>
                </a:gridCol>
                <a:gridCol w="4480292">
                  <a:extLst>
                    <a:ext uri="{9D8B030D-6E8A-4147-A177-3AD203B41FA5}">
                      <a16:colId xmlns:a16="http://schemas.microsoft.com/office/drawing/2014/main" val="20001"/>
                    </a:ext>
                  </a:extLst>
                </a:gridCol>
                <a:gridCol w="1145581">
                  <a:extLst>
                    <a:ext uri="{9D8B030D-6E8A-4147-A177-3AD203B41FA5}">
                      <a16:colId xmlns:a16="http://schemas.microsoft.com/office/drawing/2014/main" val="20002"/>
                    </a:ext>
                  </a:extLst>
                </a:gridCol>
              </a:tblGrid>
              <a:tr h="465908">
                <a:tc>
                  <a:txBody>
                    <a:bodyPr/>
                    <a:lstStyle/>
                    <a:p>
                      <a:pPr algn="l">
                        <a:defRPr sz="1800"/>
                      </a:pPr>
                      <a:r>
                        <a:rPr sz="1400" b="1"/>
                        <a:t>Resource</a:t>
                      </a:r>
                    </a:p>
                  </a:txBody>
                  <a:tcPr marL="95473" marR="95473" marT="95473" marB="95473" horzOverflow="overflow">
                    <a:solidFill>
                      <a:srgbClr val="E9EFF7"/>
                    </a:solidFill>
                  </a:tcPr>
                </a:tc>
                <a:tc>
                  <a:txBody>
                    <a:bodyPr/>
                    <a:lstStyle/>
                    <a:p>
                      <a:pPr algn="l">
                        <a:defRPr sz="1800"/>
                      </a:pPr>
                      <a:r>
                        <a:rPr sz="1400" b="1"/>
                        <a:t>Resource Description</a:t>
                      </a:r>
                    </a:p>
                  </a:txBody>
                  <a:tcPr marL="95473" marR="95473" marT="95473" marB="95473" horzOverflow="overflow">
                    <a:solidFill>
                      <a:srgbClr val="E9EFF7"/>
                    </a:solidFill>
                  </a:tcPr>
                </a:tc>
                <a:tc>
                  <a:txBody>
                    <a:bodyPr/>
                    <a:lstStyle/>
                    <a:p>
                      <a:pPr algn="l">
                        <a:defRPr sz="1800"/>
                      </a:pPr>
                      <a:r>
                        <a:rPr sz="1400" b="1"/>
                        <a:t>Quantity</a:t>
                      </a:r>
                    </a:p>
                  </a:txBody>
                  <a:tcPr marL="95473" marR="95473" marT="95473" marB="95473" horzOverflow="overflow">
                    <a:solidFill>
                      <a:srgbClr val="E9EFF7"/>
                    </a:solidFill>
                  </a:tcPr>
                </a:tc>
                <a:extLst>
                  <a:ext uri="{0D108BD9-81ED-4DB2-BD59-A6C34878D82A}">
                    <a16:rowId xmlns:a16="http://schemas.microsoft.com/office/drawing/2014/main" val="10000"/>
                  </a:ext>
                </a:extLst>
              </a:tr>
              <a:tr h="740869">
                <a:tc>
                  <a:txBody>
                    <a:bodyPr/>
                    <a:lstStyle/>
                    <a:p>
                      <a:pPr algn="l">
                        <a:defRPr sz="1800"/>
                      </a:pPr>
                      <a:r>
                        <a:rPr sz="1400"/>
                        <a:t>Database Server</a:t>
                      </a:r>
                    </a:p>
                  </a:txBody>
                  <a:tcPr marL="95473" marR="95473" marT="95473" marB="95473" horzOverflow="overflow">
                    <a:solidFill>
                      <a:srgbClr val="E9EFF7"/>
                    </a:solidFill>
                  </a:tcPr>
                </a:tc>
                <a:tc>
                  <a:txBody>
                    <a:bodyPr/>
                    <a:lstStyle/>
                    <a:p>
                      <a:pPr algn="l">
                        <a:defRPr sz="1800"/>
                      </a:pPr>
                      <a:r>
                        <a:rPr sz="1400"/>
                        <a:t>A database server provided by the sponsoring company.</a:t>
                      </a:r>
                    </a:p>
                  </a:txBody>
                  <a:tcPr marL="95473" marR="95473" marT="95473" marB="95473" horzOverflow="overflow">
                    <a:solidFill>
                      <a:srgbClr val="E9EFF7"/>
                    </a:solidFill>
                  </a:tcPr>
                </a:tc>
                <a:tc>
                  <a:txBody>
                    <a:bodyPr/>
                    <a:lstStyle/>
                    <a:p>
                      <a:pPr algn="l">
                        <a:defRPr sz="1800"/>
                      </a:pPr>
                      <a:r>
                        <a:rPr sz="1400"/>
                        <a:t>1</a:t>
                      </a:r>
                    </a:p>
                  </a:txBody>
                  <a:tcPr marL="95473" marR="95473" marT="95473" marB="95473" horzOverflow="overflow">
                    <a:solidFill>
                      <a:srgbClr val="E9EFF7"/>
                    </a:solidFill>
                  </a:tcPr>
                </a:tc>
                <a:extLst>
                  <a:ext uri="{0D108BD9-81ED-4DB2-BD59-A6C34878D82A}">
                    <a16:rowId xmlns:a16="http://schemas.microsoft.com/office/drawing/2014/main" val="10001"/>
                  </a:ext>
                </a:extLst>
              </a:tr>
              <a:tr h="740869">
                <a:tc>
                  <a:txBody>
                    <a:bodyPr/>
                    <a:lstStyle/>
                    <a:p>
                      <a:pPr algn="l">
                        <a:defRPr sz="1800"/>
                      </a:pPr>
                      <a:r>
                        <a:rPr sz="1400"/>
                        <a:t>Capstone Team</a:t>
                      </a:r>
                    </a:p>
                  </a:txBody>
                  <a:tcPr marL="95473" marR="95473" marT="95473" marB="95473" horzOverflow="overflow">
                    <a:solidFill>
                      <a:srgbClr val="E9EFF7"/>
                    </a:solidFill>
                  </a:tcPr>
                </a:tc>
                <a:tc>
                  <a:txBody>
                    <a:bodyPr/>
                    <a:lstStyle/>
                    <a:p>
                      <a:pPr algn="l">
                        <a:defRPr sz="1800"/>
                      </a:pPr>
                      <a:r>
                        <a:rPr sz="1400"/>
                        <a:t>Our team of students who will be the primary developers of the project.</a:t>
                      </a:r>
                    </a:p>
                  </a:txBody>
                  <a:tcPr marL="95473" marR="95473" marT="95473" marB="95473" horzOverflow="overflow">
                    <a:solidFill>
                      <a:srgbClr val="E9EFF7"/>
                    </a:solidFill>
                  </a:tcPr>
                </a:tc>
                <a:tc>
                  <a:txBody>
                    <a:bodyPr/>
                    <a:lstStyle/>
                    <a:p>
                      <a:pPr algn="l">
                        <a:defRPr sz="1800"/>
                      </a:pPr>
                      <a:r>
                        <a:rPr sz="1400"/>
                        <a:t>4</a:t>
                      </a:r>
                    </a:p>
                  </a:txBody>
                  <a:tcPr marL="95473" marR="95473" marT="95473" marB="95473" horzOverflow="overflow">
                    <a:solidFill>
                      <a:srgbClr val="E9EFF7"/>
                    </a:solidFill>
                  </a:tcPr>
                </a:tc>
                <a:extLst>
                  <a:ext uri="{0D108BD9-81ED-4DB2-BD59-A6C34878D82A}">
                    <a16:rowId xmlns:a16="http://schemas.microsoft.com/office/drawing/2014/main" val="10002"/>
                  </a:ext>
                </a:extLst>
              </a:tr>
              <a:tr h="740869">
                <a:tc>
                  <a:txBody>
                    <a:bodyPr/>
                    <a:lstStyle/>
                    <a:p>
                      <a:pPr algn="l">
                        <a:defRPr sz="1800"/>
                      </a:pPr>
                      <a:r>
                        <a:rPr sz="1400"/>
                        <a:t>Dr. Anurag Gauswami</a:t>
                      </a:r>
                    </a:p>
                  </a:txBody>
                  <a:tcPr marL="95473" marR="95473" marT="95473" marB="95473" horzOverflow="overflow">
                    <a:solidFill>
                      <a:srgbClr val="E9EFF7"/>
                    </a:solidFill>
                  </a:tcPr>
                </a:tc>
                <a:tc>
                  <a:txBody>
                    <a:bodyPr/>
                    <a:lstStyle/>
                    <a:p>
                      <a:pPr algn="l">
                        <a:defRPr sz="1800"/>
                      </a:pPr>
                      <a:r>
                        <a:rPr sz="1400"/>
                        <a:t>The mentor who will be able to provide us with technical assistance. </a:t>
                      </a:r>
                    </a:p>
                  </a:txBody>
                  <a:tcPr marL="95473" marR="95473" marT="95473" marB="95473" horzOverflow="overflow">
                    <a:solidFill>
                      <a:srgbClr val="E9EFF7"/>
                    </a:solidFill>
                  </a:tcPr>
                </a:tc>
                <a:tc>
                  <a:txBody>
                    <a:bodyPr/>
                    <a:lstStyle/>
                    <a:p>
                      <a:pPr algn="l">
                        <a:defRPr sz="1800"/>
                      </a:pPr>
                      <a:r>
                        <a:rPr sz="1400"/>
                        <a:t>1</a:t>
                      </a:r>
                    </a:p>
                  </a:txBody>
                  <a:tcPr marL="95473" marR="95473" marT="95473" marB="95473" horzOverflow="overflow">
                    <a:solidFill>
                      <a:srgbClr val="E9EFF7"/>
                    </a:solidFill>
                  </a:tcPr>
                </a:tc>
                <a:extLst>
                  <a:ext uri="{0D108BD9-81ED-4DB2-BD59-A6C34878D82A}">
                    <a16:rowId xmlns:a16="http://schemas.microsoft.com/office/drawing/2014/main" val="10003"/>
                  </a:ext>
                </a:extLst>
              </a:tr>
              <a:tr h="740869">
                <a:tc>
                  <a:txBody>
                    <a:bodyPr/>
                    <a:lstStyle/>
                    <a:p>
                      <a:pPr algn="l">
                        <a:defRPr sz="1800"/>
                      </a:pPr>
                      <a:r>
                        <a:rPr sz="1400"/>
                        <a:t>Mac Workstation</a:t>
                      </a:r>
                    </a:p>
                  </a:txBody>
                  <a:tcPr marL="95473" marR="95473" marT="95473" marB="95473" horzOverflow="overflow">
                    <a:solidFill>
                      <a:srgbClr val="E9EFF7"/>
                    </a:solidFill>
                  </a:tcPr>
                </a:tc>
                <a:tc>
                  <a:txBody>
                    <a:bodyPr/>
                    <a:lstStyle/>
                    <a:p>
                      <a:pPr algn="l">
                        <a:defRPr sz="1800"/>
                      </a:pPr>
                      <a:r>
                        <a:rPr sz="1400"/>
                        <a:t>Macbook for developing IOS/MacOS side app. </a:t>
                      </a:r>
                    </a:p>
                  </a:txBody>
                  <a:tcPr marL="95473" marR="95473" marT="95473" marB="95473" horzOverflow="overflow">
                    <a:solidFill>
                      <a:srgbClr val="E9EFF7"/>
                    </a:solidFill>
                  </a:tcPr>
                </a:tc>
                <a:tc>
                  <a:txBody>
                    <a:bodyPr/>
                    <a:lstStyle/>
                    <a:p>
                      <a:pPr algn="l">
                        <a:defRPr sz="1800"/>
                      </a:pPr>
                      <a:r>
                        <a:rPr sz="1400"/>
                        <a:t>1</a:t>
                      </a:r>
                    </a:p>
                  </a:txBody>
                  <a:tcPr marL="95473" marR="95473" marT="95473" marB="95473" horzOverflow="overflow">
                    <a:solidFill>
                      <a:srgbClr val="E9EFF7"/>
                    </a:solidFill>
                  </a:tcPr>
                </a:tc>
                <a:extLst>
                  <a:ext uri="{0D108BD9-81ED-4DB2-BD59-A6C34878D82A}">
                    <a16:rowId xmlns:a16="http://schemas.microsoft.com/office/drawing/2014/main" val="10004"/>
                  </a:ext>
                </a:extLst>
              </a:tr>
              <a:tr h="740869">
                <a:tc>
                  <a:txBody>
                    <a:bodyPr/>
                    <a:lstStyle/>
                    <a:p>
                      <a:pPr algn="l">
                        <a:defRPr sz="1400"/>
                      </a:pPr>
                      <a:r>
                        <a:t>Windows </a:t>
                      </a:r>
                      <a:endParaRPr sz="2000"/>
                    </a:p>
                    <a:p>
                      <a:pPr algn="l">
                        <a:defRPr sz="1400"/>
                      </a:pPr>
                      <a:r>
                        <a:t>Workstation</a:t>
                      </a:r>
                    </a:p>
                  </a:txBody>
                  <a:tcPr marL="95473" marR="95473" marT="95473" marB="95473" horzOverflow="overflow">
                    <a:solidFill>
                      <a:srgbClr val="E9EFF7"/>
                    </a:solidFill>
                  </a:tcPr>
                </a:tc>
                <a:tc>
                  <a:txBody>
                    <a:bodyPr/>
                    <a:lstStyle/>
                    <a:p>
                      <a:pPr algn="l">
                        <a:defRPr sz="1800"/>
                      </a:pPr>
                      <a:r>
                        <a:rPr sz="1400"/>
                        <a:t>Windows machines for developing the windows app.</a:t>
                      </a:r>
                    </a:p>
                  </a:txBody>
                  <a:tcPr marL="95473" marR="95473" marT="95473" marB="95473" horzOverflow="overflow">
                    <a:solidFill>
                      <a:srgbClr val="E9EFF7"/>
                    </a:solidFill>
                  </a:tcPr>
                </a:tc>
                <a:tc>
                  <a:txBody>
                    <a:bodyPr/>
                    <a:lstStyle/>
                    <a:p>
                      <a:pPr algn="l">
                        <a:defRPr sz="1800"/>
                      </a:pPr>
                      <a:r>
                        <a:rPr sz="1400"/>
                        <a:t>3</a:t>
                      </a:r>
                    </a:p>
                  </a:txBody>
                  <a:tcPr marL="95473" marR="95473" marT="95473" marB="95473" horzOverflow="overflow">
                    <a:solidFill>
                      <a:srgbClr val="E9EFF7"/>
                    </a:solidFill>
                  </a:tcPr>
                </a:tc>
                <a:extLst>
                  <a:ext uri="{0D108BD9-81ED-4DB2-BD59-A6C34878D82A}">
                    <a16:rowId xmlns:a16="http://schemas.microsoft.com/office/drawing/2014/main" val="10005"/>
                  </a:ext>
                </a:extLst>
              </a:tr>
            </a:tbl>
          </a:graphicData>
        </a:graphic>
      </p:graphicFrame>
      <p:sp>
        <p:nvSpPr>
          <p:cNvPr id="160" name="Title 1"/>
          <p:cNvSpPr txBox="1">
            <a:spLocks noGrp="1"/>
          </p:cNvSpPr>
          <p:nvPr>
            <p:ph type="title"/>
          </p:nvPr>
        </p:nvSpPr>
        <p:spPr>
          <a:xfrm>
            <a:off x="293451" y="53095"/>
            <a:ext cx="10515601" cy="1325563"/>
          </a:xfrm>
          <a:prstGeom prst="rect">
            <a:avLst/>
          </a:prstGeom>
        </p:spPr>
        <p:txBody>
          <a:bodyPr/>
          <a:lstStyle/>
          <a:p>
            <a:pPr>
              <a:defRPr>
                <a:solidFill>
                  <a:srgbClr val="FF6666"/>
                </a:solidFill>
              </a:defRPr>
            </a:pPr>
            <a:r>
              <a:t>Project</a:t>
            </a:r>
            <a:r>
              <a:rPr>
                <a:solidFill>
                  <a:srgbClr val="C00000"/>
                </a:solidFill>
              </a:rPr>
              <a:t> </a:t>
            </a:r>
            <a:r>
              <a:t>Resources</a:t>
            </a:r>
          </a:p>
        </p:txBody>
      </p:sp>
      <p:sp>
        <p:nvSpPr>
          <p:cNvPr id="161" name="Rectangle 1"/>
          <p:cNvSpPr txBox="1"/>
          <p:nvPr/>
        </p:nvSpPr>
        <p:spPr>
          <a:xfrm>
            <a:off x="-2421256" y="-1276216"/>
            <a:ext cx="18239350" cy="11507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a:latin typeface="Arial"/>
                <a:ea typeface="Arial"/>
                <a:cs typeface="Arial"/>
                <a:sym typeface="Arial"/>
              </a:defRPr>
            </a:pPr>
            <a:br/>
            <a:endParaRPr/>
          </a:p>
          <a:p>
            <a:pPr>
              <a:defRPr>
                <a:latin typeface="Arial"/>
                <a:ea typeface="Arial"/>
                <a:cs typeface="Arial"/>
                <a:sym typeface="Arial"/>
              </a:defRPr>
            </a:pPr>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1535</Words>
  <Application>Microsoft Office PowerPoint</Application>
  <PresentationFormat>Widescreen</PresentationFormat>
  <Paragraphs>351</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Abadi Extra Light</vt:lpstr>
      <vt:lpstr>Arial</vt:lpstr>
      <vt:lpstr>Arial Narrow</vt:lpstr>
      <vt:lpstr>Calibri</vt:lpstr>
      <vt:lpstr>Calibri Light</vt:lpstr>
      <vt:lpstr>Office Theme</vt:lpstr>
      <vt:lpstr>DNL : Do Not Leak</vt:lpstr>
      <vt:lpstr>Contents</vt:lpstr>
      <vt:lpstr>Introduction</vt:lpstr>
      <vt:lpstr>Problem</vt:lpstr>
      <vt:lpstr>PowerPoint Presentation</vt:lpstr>
      <vt:lpstr>Solution</vt:lpstr>
      <vt:lpstr>Goals </vt:lpstr>
      <vt:lpstr>Stakeholders</vt:lpstr>
      <vt:lpstr>Project Resources</vt:lpstr>
      <vt:lpstr>Users</vt:lpstr>
      <vt:lpstr>ROLES</vt:lpstr>
      <vt:lpstr>User stories </vt:lpstr>
      <vt:lpstr>SPRINTS</vt:lpstr>
      <vt:lpstr>Sprint 1                                                  Estimated User Story Points: 5 Actual Completed User Story Points: 7 </vt:lpstr>
      <vt:lpstr>PowerPoint Presentation</vt:lpstr>
      <vt:lpstr>Sprint 2 </vt:lpstr>
      <vt:lpstr>PowerPoint Presentation</vt:lpstr>
      <vt:lpstr>Sprint 3</vt:lpstr>
      <vt:lpstr>Sprint 3                                               Team Tasks</vt:lpstr>
      <vt:lpstr>UML DIAGRAMS</vt:lpstr>
      <vt:lpstr>DIAGRAMS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DNL : Do Not Leak</dc:title>
  <cp:lastModifiedBy>Abhinav Robinson</cp:lastModifiedBy>
  <cp:revision>2</cp:revision>
  <dcterms:modified xsi:type="dcterms:W3CDTF">2020-05-17T14:19:46Z</dcterms:modified>
</cp:coreProperties>
</file>